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6" r:id="rId2"/>
    <p:sldId id="256" r:id="rId3"/>
    <p:sldId id="257" r:id="rId4"/>
    <p:sldId id="262" r:id="rId5"/>
    <p:sldId id="263" r:id="rId6"/>
    <p:sldId id="264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9393"/>
    <a:srgbClr val="D89290"/>
    <a:srgbClr val="6F2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9" autoAdjust="0"/>
    <p:restoredTop sz="94718" autoAdjust="0"/>
  </p:normalViewPr>
  <p:slideViewPr>
    <p:cSldViewPr snapToObjects="1">
      <p:cViewPr varScale="1">
        <p:scale>
          <a:sx n="108" d="100"/>
          <a:sy n="108" d="100"/>
        </p:scale>
        <p:origin x="17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5C221-FB8C-4556-A51B-0DFE686DE41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7574C-E152-417F-BAB3-C8034BFEDB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E64CE-E4CE-4EC0-9586-023D3E87992A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DC834-145F-4F84-A9E8-E2B8FFF7B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o-RO" sz="1200" noProof="0" dirty="0">
                <a:solidFill>
                  <a:srgbClr val="6F2927"/>
                </a:solidFill>
                <a:latin typeface="+mn-lt"/>
              </a:rPr>
              <a:t>tra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o-RO" sz="1200" noProof="0" dirty="0">
                <a:solidFill>
                  <a:srgbClr val="6F2927"/>
                </a:solidFill>
                <a:latin typeface="+mn-lt"/>
              </a:rPr>
              <a:t>tra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o-RO" sz="1200" noProof="0" dirty="0">
                <a:solidFill>
                  <a:srgbClr val="6F2927"/>
                </a:solidFill>
                <a:latin typeface="+mn-lt"/>
              </a:rPr>
              <a:t>tra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o-RO" sz="1200" noProof="0" dirty="0">
                <a:solidFill>
                  <a:srgbClr val="6F2927"/>
                </a:solidFill>
                <a:latin typeface="+mn-lt"/>
              </a:rPr>
              <a:t>tra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72BC9-5B6A-4647-899F-7D5F0EB5C6D0}" type="datetime1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Conferința de legislație OAR | avocat Marius Vulcan, arhitect Alexandru Găvozdea © OAR 2011-2017. Toate drepturile rezervate pentru materialul conținut.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D1E09-45AE-4440-8E58-767EA46BC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685D5-12FB-4242-ADB7-94D2612C9A61}" type="datetime1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Conferința de legislație OAR | avocat Marius Vulcan, arhitect Alexandru Găvozdea © OAR 2011-2017. Toate drepturile rezervate pentru materialul conținut.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1022C-7B69-4C8F-A36B-C20688DA6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D5831-8A71-423C-B771-67A5FC542636}" type="datetime1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Conferința de legislație OAR | avocat Marius Vulcan, arhitect Alexandru Găvozdea © OAR 2011-2017. Toate drepturile rezervate pentru materialul conținut.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875B6-A37C-48F2-863E-4AD493364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1FE66-2CD3-42CB-9D59-77708DC6E490}" type="datetime1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Conferința de legislație OAR | avocat Marius Vulcan, arhitect Alexandru Găvozdea © OAR 2011-2017. Toate drepturile rezervate pentru materialul conținut.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E3C60-F558-4D8C-9C6B-16BA4BF80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01E7C-4423-463F-B45F-FDB1B9F383F8}" type="datetime1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Conferința de legislație OAR | avocat Marius Vulcan, arhitect Alexandru Găvozdea © OAR 2011-2017. Toate drepturile rezervate pentru materialul conținut.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67FD7-2155-4298-BA6A-4407C2820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4477B-7107-4B85-BAC4-9D30917C483A}" type="datetime1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Conferința de legislație OAR | avocat Marius Vulcan, arhitect Alexandru Găvozdea © OAR 2011-2017. Toate drepturile rezervate pentru materialul conținut.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A92EC-0786-4EAB-8CEF-19B7A8933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A1714-9118-46EB-AE35-64BD8EC1861C}" type="datetime1">
              <a:rPr lang="en-US" smtClean="0"/>
              <a:t>6/12/2019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Conferința de legislație OAR | avocat Marius Vulcan, arhitect Alexandru Găvozdea © OAR 2011-2017. Toate drepturile rezervate pentru materialul conținut.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E4CD8-4F79-4DCC-9A7F-15EDFFB70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49AAF-9EEE-429E-A315-2F19AA26BABE}" type="datetime1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Conferința de legislație OAR | avocat Marius Vulcan, arhitect Alexandru Găvozdea © OAR 2011-2017. Toate drepturile rezervate pentru materialul conținut.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AF030-95E7-49A4-91FD-582BBE659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8F235-AC40-4348-A826-54C1D4637B5B}" type="datetime1">
              <a:rPr lang="en-US" smtClean="0"/>
              <a:t>6/12/2019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Conferința de legislație OAR | avocat Marius Vulcan, arhitect Alexandru Găvozdea © OAR 2011-2017. Toate drepturile rezervate pentru materialul conținut.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DDF23-2411-4C08-8C94-3947954B3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9A770-EA62-4C05-9745-AFFA901D38D3}" type="datetime1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Conferința de legislație OAR | avocat Marius Vulcan, arhitect Alexandru Găvozdea © OAR 2011-2017. Toate drepturile rezervate pentru materialul conținut.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2C82E-4413-4EE5-B0EA-830B90132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853F2-800E-4B8D-83F8-FAA4DDBD73FC}" type="datetime1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Conferința de legislație OAR | avocat Marius Vulcan, arhitect Alexandru Găvozdea © OAR 2011-2017. Toate drepturile rezervate pentru materialul conținut.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92873-258C-4680-80AA-40063F0BA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7E215B-7D48-49DD-B30F-563C241A33FC}" type="datetime1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vi-VN"/>
              <a:t>Conferința de legislație OAR | avocat Marius Vulcan, arhitect Alexandru Găvozdea © OAR 2011-2017. Toate drepturile rezervate pentru materialul conținut.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DAF6CB-2267-4B6A-B9C3-24064856C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OAR_PP_img_01_Snapseed.jpg">
            <a:extLst>
              <a:ext uri="{FF2B5EF4-FFF2-40B4-BE49-F238E27FC236}">
                <a16:creationId xmlns:a16="http://schemas.microsoft.com/office/drawing/2014/main" id="{E0813005-9613-4EBB-AF03-CF5BD456FF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0FFD8E4-4714-4C77-98D3-FD33A57A5483}"/>
              </a:ext>
            </a:extLst>
          </p:cNvPr>
          <p:cNvSpPr txBox="1">
            <a:spLocks/>
          </p:cNvSpPr>
          <p:nvPr/>
        </p:nvSpPr>
        <p:spPr bwMode="auto">
          <a:xfrm>
            <a:off x="1258888" y="2852738"/>
            <a:ext cx="7129462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o-RO" altLang="en-US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Conferință de legislație</a:t>
            </a:r>
            <a:endParaRPr lang="en-US" altLang="en-US" sz="36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CCDDE91-945D-4523-B453-6EEBF2987E1F}"/>
              </a:ext>
            </a:extLst>
          </p:cNvPr>
          <p:cNvSpPr txBox="1">
            <a:spLocks/>
          </p:cNvSpPr>
          <p:nvPr/>
        </p:nvSpPr>
        <p:spPr bwMode="auto">
          <a:xfrm>
            <a:off x="1258888" y="6408738"/>
            <a:ext cx="618490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o-RO" altLang="en-US" sz="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avocat Marius Vulcan</a:t>
            </a:r>
            <a:r>
              <a:rPr lang="de-DE" altLang="en-US" sz="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o-RO" altLang="en-US" sz="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arhitect </a:t>
            </a:r>
            <a:r>
              <a:rPr lang="de-DE" altLang="en-US" sz="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Alexandru </a:t>
            </a:r>
            <a:r>
              <a:rPr lang="ro-RO" altLang="en-US" sz="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Găvozdea </a:t>
            </a:r>
            <a:r>
              <a:rPr lang="en-US" altLang="en-US" sz="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OAR </a:t>
            </a:r>
            <a:r>
              <a:rPr lang="ro-RO" altLang="en-US" sz="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2011-</a:t>
            </a:r>
            <a:r>
              <a:rPr lang="en-US" altLang="en-US" sz="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2018. Toate drepturile rezervate pentru materialul conținut.</a:t>
            </a:r>
          </a:p>
        </p:txBody>
      </p:sp>
      <p:pic>
        <p:nvPicPr>
          <p:cNvPr id="9" name="Picture 13" descr="OAR_PP_Banner_General.png">
            <a:extLst>
              <a:ext uri="{FF2B5EF4-FFF2-40B4-BE49-F238E27FC236}">
                <a16:creationId xmlns:a16="http://schemas.microsoft.com/office/drawing/2014/main" id="{1EB640D1-E5C1-45B2-ABD4-845996F5AD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5952876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kgS02-coper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55470" y="188550"/>
            <a:ext cx="7561050" cy="14700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o-RO" sz="6700" b="1" cap="small">
                <a:solidFill>
                  <a:srgbClr val="6F2927"/>
                </a:solidFill>
                <a:ea typeface="+mn-ea"/>
                <a:cs typeface="+mn-cs"/>
              </a:rPr>
              <a:t>Conferință </a:t>
            </a:r>
            <a:r>
              <a:rPr lang="ro-RO" sz="6700" b="1" cap="small" dirty="0">
                <a:solidFill>
                  <a:srgbClr val="6F2927"/>
                </a:solidFill>
                <a:ea typeface="+mn-ea"/>
                <a:cs typeface="+mn-cs"/>
              </a:rPr>
              <a:t>de </a:t>
            </a:r>
            <a:r>
              <a:rPr lang="ro-RO" sz="6700" b="1" cap="small">
                <a:solidFill>
                  <a:srgbClr val="6F2927"/>
                </a:solidFill>
                <a:ea typeface="+mn-ea"/>
                <a:cs typeface="+mn-cs"/>
              </a:rPr>
              <a:t>legislație </a:t>
            </a:r>
            <a:endParaRPr lang="en-US" sz="2400" dirty="0">
              <a:solidFill>
                <a:srgbClr val="6F2927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00" y="5589300"/>
            <a:ext cx="8641200" cy="1055010"/>
          </a:xfrm>
        </p:spPr>
        <p:txBody>
          <a:bodyPr rtlCol="0">
            <a:normAutofit fontScale="925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sz="2400" dirty="0">
                <a:solidFill>
                  <a:srgbClr val="6F2927"/>
                </a:solidFill>
              </a:rPr>
              <a:t>Sesiunea 2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sz="3600" cap="small" dirty="0">
                <a:solidFill>
                  <a:srgbClr val="6F2927"/>
                </a:solidFill>
              </a:rPr>
              <a:t>Organizarea și desfășurarea profesiei de arhitect</a:t>
            </a:r>
            <a:endParaRPr lang="en-US" sz="3600" cap="small" dirty="0">
              <a:solidFill>
                <a:srgbClr val="6F2927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1691600" y="764630"/>
            <a:ext cx="5040700" cy="3096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600" dirty="0">
                <a:solidFill>
                  <a:srgbClr val="6F2927"/>
                </a:solidFill>
                <a:latin typeface="+mn-lt"/>
              </a:rPr>
              <a:t>CAP. 1 </a:t>
            </a:r>
            <a:r>
              <a:rPr lang="en-US" sz="1600" dirty="0" err="1">
                <a:solidFill>
                  <a:srgbClr val="6F2927"/>
                </a:solidFill>
                <a:latin typeface="+mn-lt"/>
              </a:rPr>
              <a:t>Dispoziţii</a:t>
            </a:r>
            <a:r>
              <a:rPr lang="en-US" sz="1600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rgbClr val="6F2927"/>
                </a:solidFill>
                <a:latin typeface="+mn-lt"/>
              </a:rPr>
              <a:t>generale</a:t>
            </a:r>
            <a:endParaRPr lang="en-US" sz="1600" dirty="0">
              <a:solidFill>
                <a:srgbClr val="6F2927"/>
              </a:solidFill>
              <a:latin typeface="+mn-lt"/>
            </a:endParaRPr>
          </a:p>
          <a:p>
            <a:r>
              <a:rPr lang="en-US" sz="1600" u="sng" dirty="0">
                <a:solidFill>
                  <a:srgbClr val="6F2927"/>
                </a:solidFill>
                <a:latin typeface="+mn-lt"/>
              </a:rPr>
              <a:t>CAP. 2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Exercitarea</a:t>
            </a:r>
            <a:r>
              <a:rPr lang="en-US" sz="1600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profesiei</a:t>
            </a:r>
            <a:r>
              <a:rPr lang="en-US" sz="1600" u="sng" dirty="0">
                <a:solidFill>
                  <a:srgbClr val="6F2927"/>
                </a:solidFill>
                <a:latin typeface="+mn-lt"/>
              </a:rPr>
              <a:t> de architect</a:t>
            </a:r>
          </a:p>
          <a:p>
            <a:pPr marL="266700"/>
            <a:r>
              <a:rPr lang="en-US" sz="1600" u="sng" dirty="0">
                <a:solidFill>
                  <a:srgbClr val="6F2927"/>
                </a:solidFill>
                <a:latin typeface="+mn-lt"/>
              </a:rPr>
              <a:t>SECŢIUNEA 1</a:t>
            </a:r>
            <a:r>
              <a:rPr lang="ro-RO" sz="1600" u="sng" dirty="0">
                <a:solidFill>
                  <a:srgbClr val="6F2927"/>
                </a:solidFill>
                <a:latin typeface="+mn-lt"/>
              </a:rPr>
              <a:t>  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Dobândirea</a:t>
            </a:r>
            <a:r>
              <a:rPr lang="en-US" sz="1600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şi</a:t>
            </a:r>
            <a:r>
              <a:rPr lang="en-US" sz="1600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exercitarea</a:t>
            </a:r>
            <a:r>
              <a:rPr lang="en-US" sz="1600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ro-RO" sz="1600" u="sng" dirty="0">
                <a:solidFill>
                  <a:srgbClr val="6F2927"/>
                </a:solidFill>
                <a:latin typeface="+mn-lt"/>
              </a:rPr>
              <a:t>d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reptului</a:t>
            </a:r>
            <a:r>
              <a:rPr lang="en-US" sz="1600" u="sng" dirty="0">
                <a:solidFill>
                  <a:srgbClr val="6F2927"/>
                </a:solidFill>
                <a:latin typeface="+mn-lt"/>
              </a:rPr>
              <a:t> d</a:t>
            </a:r>
            <a:r>
              <a:rPr lang="ro-RO" sz="1600" u="sng" dirty="0">
                <a:solidFill>
                  <a:srgbClr val="6F2927"/>
                </a:solidFill>
                <a:latin typeface="+mn-lt"/>
              </a:rPr>
              <a:t>e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semnătură</a:t>
            </a:r>
            <a:endParaRPr lang="en-US" sz="1600" u="sng" dirty="0">
              <a:solidFill>
                <a:srgbClr val="6F2927"/>
              </a:solidFill>
              <a:latin typeface="+mn-lt"/>
            </a:endParaRPr>
          </a:p>
          <a:p>
            <a:pPr marL="266700"/>
            <a:r>
              <a:rPr lang="en-US" sz="1600" u="sng" dirty="0">
                <a:solidFill>
                  <a:srgbClr val="6F2927"/>
                </a:solidFill>
                <a:latin typeface="+mn-lt"/>
              </a:rPr>
              <a:t>SECŢIUNEA a 2-a  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Modalităţi</a:t>
            </a:r>
            <a:r>
              <a:rPr lang="en-US" sz="1600" u="sng" dirty="0">
                <a:solidFill>
                  <a:srgbClr val="6F2927"/>
                </a:solidFill>
                <a:latin typeface="+mn-lt"/>
              </a:rPr>
              <a:t> de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exercitare</a:t>
            </a:r>
            <a:r>
              <a:rPr lang="en-US" sz="1600" u="sng" dirty="0">
                <a:solidFill>
                  <a:srgbClr val="6F2927"/>
                </a:solidFill>
                <a:latin typeface="+mn-lt"/>
              </a:rPr>
              <a:t> a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profesiei</a:t>
            </a:r>
            <a:r>
              <a:rPr lang="en-US" sz="1600" u="sng" dirty="0">
                <a:solidFill>
                  <a:srgbClr val="6F2927"/>
                </a:solidFill>
                <a:latin typeface="+mn-lt"/>
              </a:rPr>
              <a:t> de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arhitect</a:t>
            </a:r>
            <a:endParaRPr lang="en-US" sz="1600" u="sng" dirty="0">
              <a:solidFill>
                <a:srgbClr val="6F2927"/>
              </a:solidFill>
              <a:latin typeface="+mn-lt"/>
            </a:endParaRPr>
          </a:p>
          <a:p>
            <a:pPr marL="266700"/>
            <a:r>
              <a:rPr lang="en-US" sz="1600" u="sng" dirty="0">
                <a:solidFill>
                  <a:srgbClr val="6F2927"/>
                </a:solidFill>
                <a:latin typeface="+mn-lt"/>
              </a:rPr>
              <a:t>SECŢIUNEA a 3-a  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Drepturile</a:t>
            </a:r>
            <a:r>
              <a:rPr lang="en-US" sz="1600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şi</a:t>
            </a:r>
            <a:r>
              <a:rPr lang="en-US" sz="1600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obligaţiile</a:t>
            </a:r>
            <a:r>
              <a:rPr lang="en-US" sz="1600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arhitecţilor</a:t>
            </a:r>
            <a:r>
              <a:rPr lang="en-US" sz="1600" u="sng" dirty="0">
                <a:solidFill>
                  <a:srgbClr val="6F2927"/>
                </a:solidFill>
                <a:latin typeface="+mn-lt"/>
              </a:rPr>
              <a:t> cu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drept</a:t>
            </a:r>
            <a:r>
              <a:rPr lang="en-US" sz="1600" u="sng" dirty="0">
                <a:solidFill>
                  <a:srgbClr val="6F2927"/>
                </a:solidFill>
                <a:latin typeface="+mn-lt"/>
              </a:rPr>
              <a:t> de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semnătură</a:t>
            </a:r>
            <a:endParaRPr lang="ro-RO" sz="1600" u="sng" dirty="0">
              <a:solidFill>
                <a:srgbClr val="6F2927"/>
              </a:solidFill>
              <a:latin typeface="+mn-lt"/>
            </a:endParaRPr>
          </a:p>
          <a:p>
            <a:pPr marL="266700"/>
            <a:r>
              <a:rPr lang="en-US" sz="1600" u="sng" dirty="0">
                <a:solidFill>
                  <a:srgbClr val="6F2927"/>
                </a:solidFill>
                <a:latin typeface="+mn-lt"/>
              </a:rPr>
              <a:t>SECŢIUNEA a 4-a   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Suspendarea</a:t>
            </a:r>
            <a:r>
              <a:rPr lang="en-US" sz="1600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şi</a:t>
            </a:r>
            <a:r>
              <a:rPr lang="en-US" sz="1600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încetarea</a:t>
            </a:r>
            <a:r>
              <a:rPr lang="en-US" sz="1600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dreptului</a:t>
            </a:r>
            <a:r>
              <a:rPr lang="en-US" sz="1600" u="sng" dirty="0">
                <a:solidFill>
                  <a:srgbClr val="6F2927"/>
                </a:solidFill>
                <a:latin typeface="+mn-lt"/>
              </a:rPr>
              <a:t> de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semnătură</a:t>
            </a:r>
            <a:r>
              <a:rPr lang="en-US" sz="1600" u="sng" dirty="0">
                <a:solidFill>
                  <a:srgbClr val="6F2927"/>
                </a:solidFill>
                <a:latin typeface="+mn-lt"/>
              </a:rPr>
              <a:t>.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Radierea</a:t>
            </a:r>
            <a:r>
              <a:rPr lang="en-US" sz="1600" u="sng" dirty="0">
                <a:solidFill>
                  <a:srgbClr val="6F2927"/>
                </a:solidFill>
                <a:latin typeface="+mn-lt"/>
              </a:rPr>
              <a:t> din</a:t>
            </a:r>
            <a:r>
              <a:rPr lang="ro-RO" sz="1600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Tabloul</a:t>
            </a:r>
            <a:r>
              <a:rPr lang="en-US" sz="1600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Naţional</a:t>
            </a:r>
            <a:r>
              <a:rPr lang="en-US" sz="1600" u="sng" dirty="0">
                <a:solidFill>
                  <a:srgbClr val="6F2927"/>
                </a:solidFill>
                <a:latin typeface="+mn-lt"/>
              </a:rPr>
              <a:t> al </a:t>
            </a:r>
            <a:r>
              <a:rPr lang="en-US" sz="1600" u="sng" dirty="0" err="1">
                <a:solidFill>
                  <a:srgbClr val="6F2927"/>
                </a:solidFill>
                <a:latin typeface="+mn-lt"/>
              </a:rPr>
              <a:t>Arhitecţilor</a:t>
            </a:r>
            <a:endParaRPr lang="en-US" sz="1600" u="sng" dirty="0">
              <a:solidFill>
                <a:srgbClr val="6F2927"/>
              </a:solidFill>
              <a:latin typeface="+mn-lt"/>
            </a:endParaRPr>
          </a:p>
          <a:p>
            <a:r>
              <a:rPr lang="en-US" sz="1600" dirty="0">
                <a:solidFill>
                  <a:srgbClr val="6F2927"/>
                </a:solidFill>
                <a:latin typeface="+mn-lt"/>
              </a:rPr>
              <a:t>CAP. 3 </a:t>
            </a:r>
            <a:r>
              <a:rPr lang="ro-RO" sz="1600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rgbClr val="6F2927"/>
                </a:solidFill>
                <a:latin typeface="+mn-lt"/>
              </a:rPr>
              <a:t>Ordinul</a:t>
            </a:r>
            <a:r>
              <a:rPr lang="en-US" sz="1600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rgbClr val="6F2927"/>
                </a:solidFill>
                <a:latin typeface="+mn-lt"/>
              </a:rPr>
              <a:t>Arhitecţilor</a:t>
            </a:r>
            <a:r>
              <a:rPr lang="en-US" sz="1600" dirty="0">
                <a:solidFill>
                  <a:srgbClr val="6F2927"/>
                </a:solidFill>
                <a:latin typeface="+mn-lt"/>
              </a:rPr>
              <a:t> din </a:t>
            </a:r>
            <a:r>
              <a:rPr lang="en-US" sz="1600" dirty="0" err="1">
                <a:solidFill>
                  <a:srgbClr val="6F2927"/>
                </a:solidFill>
                <a:latin typeface="+mn-lt"/>
              </a:rPr>
              <a:t>România</a:t>
            </a:r>
            <a:endParaRPr lang="en-US" sz="1600" dirty="0">
              <a:solidFill>
                <a:srgbClr val="6F2927"/>
              </a:solidFill>
              <a:latin typeface="+mn-lt"/>
            </a:endParaRPr>
          </a:p>
          <a:p>
            <a:pPr marL="266700"/>
            <a:r>
              <a:rPr lang="en-US" sz="1600" dirty="0">
                <a:solidFill>
                  <a:srgbClr val="6F2927"/>
                </a:solidFill>
                <a:latin typeface="+mn-lt"/>
              </a:rPr>
              <a:t>SECŢIUNEA 1  </a:t>
            </a:r>
            <a:r>
              <a:rPr lang="ro-RO" sz="1600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rgbClr val="6F2927"/>
                </a:solidFill>
                <a:latin typeface="+mn-lt"/>
              </a:rPr>
              <a:t>Atribuţiile</a:t>
            </a:r>
            <a:r>
              <a:rPr lang="en-US" sz="1600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rgbClr val="6F2927"/>
                </a:solidFill>
                <a:latin typeface="+mn-lt"/>
              </a:rPr>
              <a:t>şi</a:t>
            </a:r>
            <a:r>
              <a:rPr lang="en-US" sz="1600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rgbClr val="6F2927"/>
                </a:solidFill>
                <a:latin typeface="+mn-lt"/>
              </a:rPr>
              <a:t>organizarea</a:t>
            </a:r>
            <a:r>
              <a:rPr lang="en-US" sz="1600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rgbClr val="6F2927"/>
                </a:solidFill>
                <a:latin typeface="+mn-lt"/>
              </a:rPr>
              <a:t>Ordinului</a:t>
            </a:r>
            <a:r>
              <a:rPr lang="en-US" sz="1600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rgbClr val="6F2927"/>
                </a:solidFill>
                <a:latin typeface="+mn-lt"/>
              </a:rPr>
              <a:t>Arhitecţilor</a:t>
            </a:r>
            <a:r>
              <a:rPr lang="en-US" sz="1600" dirty="0">
                <a:solidFill>
                  <a:srgbClr val="6F2927"/>
                </a:solidFill>
                <a:latin typeface="+mn-lt"/>
              </a:rPr>
              <a:t> din </a:t>
            </a:r>
            <a:r>
              <a:rPr lang="en-US" sz="1600" dirty="0" err="1">
                <a:solidFill>
                  <a:srgbClr val="6F2927"/>
                </a:solidFill>
                <a:latin typeface="+mn-lt"/>
              </a:rPr>
              <a:t>România</a:t>
            </a:r>
            <a:endParaRPr lang="en-US" sz="1600" dirty="0">
              <a:solidFill>
                <a:srgbClr val="6F2927"/>
              </a:solidFill>
              <a:latin typeface="+mn-lt"/>
            </a:endParaRPr>
          </a:p>
          <a:p>
            <a:pPr marL="266700"/>
            <a:r>
              <a:rPr lang="en-US" sz="1600" dirty="0">
                <a:solidFill>
                  <a:srgbClr val="6F2927"/>
                </a:solidFill>
                <a:latin typeface="+mn-lt"/>
              </a:rPr>
              <a:t>SECŢIUNEA a 2-a     </a:t>
            </a:r>
            <a:r>
              <a:rPr lang="en-US" sz="1600" dirty="0" err="1">
                <a:solidFill>
                  <a:srgbClr val="6F2927"/>
                </a:solidFill>
                <a:latin typeface="+mn-lt"/>
              </a:rPr>
              <a:t>Filialele</a:t>
            </a:r>
            <a:r>
              <a:rPr lang="en-US" sz="1600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rgbClr val="6F2927"/>
                </a:solidFill>
                <a:latin typeface="+mn-lt"/>
              </a:rPr>
              <a:t>teritoriale</a:t>
            </a:r>
            <a:r>
              <a:rPr lang="en-US" sz="1600" dirty="0">
                <a:solidFill>
                  <a:srgbClr val="6F2927"/>
                </a:solidFill>
                <a:latin typeface="+mn-lt"/>
              </a:rPr>
              <a:t> ale </a:t>
            </a:r>
            <a:r>
              <a:rPr lang="en-US" sz="1600" dirty="0" err="1">
                <a:solidFill>
                  <a:srgbClr val="6F2927"/>
                </a:solidFill>
                <a:latin typeface="+mn-lt"/>
              </a:rPr>
              <a:t>Ordinului</a:t>
            </a:r>
            <a:r>
              <a:rPr lang="en-US" sz="1600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rgbClr val="6F2927"/>
                </a:solidFill>
                <a:latin typeface="+mn-lt"/>
              </a:rPr>
              <a:t>Arhitecţilor</a:t>
            </a:r>
            <a:r>
              <a:rPr lang="en-US" sz="1600" dirty="0">
                <a:solidFill>
                  <a:srgbClr val="6F2927"/>
                </a:solidFill>
                <a:latin typeface="+mn-lt"/>
              </a:rPr>
              <a:t> din </a:t>
            </a:r>
            <a:r>
              <a:rPr lang="en-US" sz="1600" dirty="0" err="1">
                <a:solidFill>
                  <a:srgbClr val="6F2927"/>
                </a:solidFill>
                <a:latin typeface="+mn-lt"/>
              </a:rPr>
              <a:t>România</a:t>
            </a:r>
            <a:endParaRPr lang="en-US" sz="1600" dirty="0">
              <a:solidFill>
                <a:srgbClr val="6F2927"/>
              </a:solidFill>
              <a:latin typeface="+mn-lt"/>
            </a:endParaRPr>
          </a:p>
          <a:p>
            <a:pPr marL="266700"/>
            <a:r>
              <a:rPr lang="en-US" sz="1600" dirty="0">
                <a:solidFill>
                  <a:srgbClr val="6F2927"/>
                </a:solidFill>
                <a:latin typeface="+mn-lt"/>
              </a:rPr>
              <a:t>SECŢIUNEA a 3-a     </a:t>
            </a:r>
            <a:r>
              <a:rPr lang="en-US" sz="1600" dirty="0" err="1">
                <a:solidFill>
                  <a:srgbClr val="6F2927"/>
                </a:solidFill>
                <a:latin typeface="+mn-lt"/>
              </a:rPr>
              <a:t>Tabloul</a:t>
            </a:r>
            <a:r>
              <a:rPr lang="en-US" sz="1600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rgbClr val="6F2927"/>
                </a:solidFill>
                <a:latin typeface="+mn-lt"/>
              </a:rPr>
              <a:t>Naţional</a:t>
            </a:r>
            <a:r>
              <a:rPr lang="en-US" sz="1600" dirty="0">
                <a:solidFill>
                  <a:srgbClr val="6F2927"/>
                </a:solidFill>
                <a:latin typeface="+mn-lt"/>
              </a:rPr>
              <a:t> al </a:t>
            </a:r>
            <a:r>
              <a:rPr lang="en-US" sz="1600" dirty="0" err="1">
                <a:solidFill>
                  <a:srgbClr val="6F2927"/>
                </a:solidFill>
                <a:latin typeface="+mn-lt"/>
              </a:rPr>
              <a:t>Arhitecţilor</a:t>
            </a:r>
            <a:endParaRPr lang="en-US" sz="1600" dirty="0">
              <a:solidFill>
                <a:srgbClr val="6F2927"/>
              </a:solidFill>
              <a:latin typeface="+mn-lt"/>
            </a:endParaRPr>
          </a:p>
          <a:p>
            <a:pPr marL="266700"/>
            <a:r>
              <a:rPr lang="en-US" sz="1600" dirty="0">
                <a:solidFill>
                  <a:srgbClr val="6F2927"/>
                </a:solidFill>
                <a:latin typeface="+mn-lt"/>
              </a:rPr>
              <a:t>SECŢIUNEA a 4-a     </a:t>
            </a:r>
            <a:r>
              <a:rPr lang="en-US" sz="1600" dirty="0" err="1">
                <a:solidFill>
                  <a:srgbClr val="6F2927"/>
                </a:solidFill>
                <a:latin typeface="+mn-lt"/>
              </a:rPr>
              <a:t>Răspunderea</a:t>
            </a:r>
            <a:r>
              <a:rPr lang="en-US" sz="1600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rgbClr val="6F2927"/>
                </a:solidFill>
                <a:latin typeface="+mn-lt"/>
              </a:rPr>
              <a:t>disciplinară</a:t>
            </a:r>
            <a:endParaRPr lang="en-US" sz="1600" dirty="0">
              <a:solidFill>
                <a:srgbClr val="6F2927"/>
              </a:solidFill>
              <a:latin typeface="+mn-lt"/>
            </a:endParaRPr>
          </a:p>
          <a:p>
            <a:r>
              <a:rPr lang="en-US" sz="1600" dirty="0">
                <a:solidFill>
                  <a:srgbClr val="6F2927"/>
                </a:solidFill>
                <a:latin typeface="+mn-lt"/>
              </a:rPr>
              <a:t>CAP. 4  </a:t>
            </a:r>
            <a:r>
              <a:rPr lang="en-US" sz="1600" dirty="0" err="1">
                <a:solidFill>
                  <a:srgbClr val="6F2927"/>
                </a:solidFill>
                <a:latin typeface="+mn-lt"/>
              </a:rPr>
              <a:t>Dispoziţii</a:t>
            </a:r>
            <a:r>
              <a:rPr lang="en-US" sz="1600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rgbClr val="6F2927"/>
                </a:solidFill>
                <a:latin typeface="+mn-lt"/>
              </a:rPr>
              <a:t>tranzitorii</a:t>
            </a:r>
            <a:r>
              <a:rPr lang="en-US" sz="1600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rgbClr val="6F2927"/>
                </a:solidFill>
                <a:latin typeface="+mn-lt"/>
              </a:rPr>
              <a:t>şi</a:t>
            </a:r>
            <a:r>
              <a:rPr lang="en-US" sz="1600" dirty="0">
                <a:solidFill>
                  <a:srgbClr val="6F2927"/>
                </a:solidFill>
                <a:latin typeface="+mn-lt"/>
              </a:rPr>
              <a:t> finale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08" y="332570"/>
            <a:ext cx="8363392" cy="360050"/>
          </a:xfrm>
        </p:spPr>
        <p:txBody>
          <a:bodyPr/>
          <a:lstStyle/>
          <a:p>
            <a:pPr>
              <a:buNone/>
            </a:pPr>
            <a:r>
              <a:rPr lang="ro-RO" sz="1800" b="1" cap="small" dirty="0">
                <a:solidFill>
                  <a:srgbClr val="6F2927"/>
                </a:solidFill>
              </a:rPr>
              <a:t>Acte normative în vigoare ce guvernează profesia de arhitect</a:t>
            </a:r>
            <a:endParaRPr lang="ro-RO" sz="1600" b="1" cap="small" dirty="0">
              <a:solidFill>
                <a:srgbClr val="6F2927"/>
              </a:solidFill>
            </a:endParaRPr>
          </a:p>
          <a:p>
            <a:pPr>
              <a:buNone/>
            </a:pPr>
            <a:endParaRPr lang="en-US" sz="1800" b="1" dirty="0">
              <a:solidFill>
                <a:srgbClr val="6F29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91850" y="6570476"/>
            <a:ext cx="5544770" cy="170984"/>
          </a:xfr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vi-VN" sz="1000" b="1" cap="small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Conferința de legislație OAR | avocat Marius Vulcan, arhitect Alexandru Găvozdea © OAR 2011-2017. Toate drepturile rezervate pentru materialul conținut.</a:t>
            </a:r>
            <a:endParaRPr lang="en-US" sz="1000" b="1" cap="small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23410" y="764630"/>
            <a:ext cx="1368192" cy="36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lang="ro-RO" sz="1200" dirty="0">
                <a:solidFill>
                  <a:srgbClr val="6F2927"/>
                </a:solidFill>
                <a:latin typeface="+mn-lt"/>
                <a:cs typeface="+mn-cs"/>
              </a:rPr>
              <a:t>Legea 184/2001 privind organizarea și exercitarea profesiei de arhitect (mod. prin Legea 172/2010)</a:t>
            </a:r>
            <a:endParaRPr lang="en-US" sz="1200" dirty="0">
              <a:solidFill>
                <a:srgbClr val="6F2927"/>
              </a:solidFill>
              <a:latin typeface="+mn-lt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732300" y="764630"/>
            <a:ext cx="2160300" cy="16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>
              <a:spcBef>
                <a:spcPct val="20000"/>
              </a:spcBef>
            </a:pPr>
            <a:r>
              <a:rPr lang="en-US" sz="1200" dirty="0" err="1">
                <a:solidFill>
                  <a:srgbClr val="6F2927"/>
                </a:solidFill>
                <a:latin typeface="+mn-lt"/>
              </a:rPr>
              <a:t>Legea</a:t>
            </a:r>
            <a:r>
              <a:rPr lang="en-US" sz="1200" dirty="0">
                <a:solidFill>
                  <a:srgbClr val="6F2927"/>
                </a:solidFill>
                <a:latin typeface="+mn-lt"/>
              </a:rPr>
              <a:t> 184/2001</a:t>
            </a:r>
            <a:r>
              <a:rPr lang="ro-RO" sz="1200" dirty="0">
                <a:solidFill>
                  <a:srgbClr val="6F2927"/>
                </a:solidFill>
                <a:latin typeface="+mn-lt"/>
              </a:rPr>
              <a:t>:</a:t>
            </a:r>
          </a:p>
          <a:p>
            <a:pPr algn="r"/>
            <a:r>
              <a:rPr lang="en-US" sz="1200" i="1" dirty="0">
                <a:solidFill>
                  <a:srgbClr val="6F2927"/>
                </a:solidFill>
                <a:latin typeface="+mn-lt"/>
              </a:rPr>
              <a:t>ART</a:t>
            </a:r>
            <a:r>
              <a:rPr lang="en-US" sz="1200" i="1">
                <a:solidFill>
                  <a:srgbClr val="6F2927"/>
                </a:solidFill>
                <a:latin typeface="+mn-lt"/>
              </a:rPr>
              <a:t>. 1</a:t>
            </a:r>
            <a:r>
              <a:rPr lang="ro-RO" sz="1200" i="1">
                <a:solidFill>
                  <a:srgbClr val="6F2927"/>
                </a:solidFill>
                <a:latin typeface="+mn-lt"/>
              </a:rPr>
              <a:t>8</a:t>
            </a:r>
            <a:endParaRPr lang="en-US" sz="1200" i="1" dirty="0">
              <a:solidFill>
                <a:srgbClr val="6F2927"/>
              </a:solidFill>
              <a:latin typeface="+mn-lt"/>
            </a:endParaRPr>
          </a:p>
          <a:p>
            <a:pPr algn="r"/>
            <a:r>
              <a:rPr lang="en-US" sz="1200" i="1" dirty="0">
                <a:solidFill>
                  <a:srgbClr val="6F2927"/>
                </a:solidFill>
                <a:latin typeface="+mn-lt"/>
              </a:rPr>
              <a:t>    (1)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Dreptul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 de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semnătură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 se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poate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exercita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în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cadrul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birourilor</a:t>
            </a:r>
            <a:r>
              <a:rPr lang="en-US" sz="1200" i="1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individuale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,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birourilor</a:t>
            </a:r>
            <a:r>
              <a:rPr lang="en-US" sz="1200" i="1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asociate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,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societăţilor</a:t>
            </a:r>
            <a:r>
              <a:rPr lang="en-US" sz="1200" i="1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comerciale</a:t>
            </a:r>
            <a:r>
              <a:rPr lang="en-US" sz="1200" i="1" u="sng" dirty="0">
                <a:solidFill>
                  <a:srgbClr val="6F2927"/>
                </a:solidFill>
                <a:latin typeface="+mn-lt"/>
              </a:rPr>
              <a:t> de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proiectare</a:t>
            </a:r>
            <a:r>
              <a:rPr lang="en-US" sz="1200" i="1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sau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altor</a:t>
            </a:r>
            <a:r>
              <a:rPr lang="en-US" sz="1200" i="1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forme</a:t>
            </a:r>
            <a:r>
              <a:rPr lang="en-US" sz="1200" i="1" u="sng" dirty="0">
                <a:solidFill>
                  <a:srgbClr val="6F2927"/>
                </a:solidFill>
                <a:latin typeface="+mn-lt"/>
              </a:rPr>
              <a:t> de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asociere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constituite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 conform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legii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3959917" y="3537014"/>
            <a:ext cx="5544766" cy="1"/>
          </a:xfrm>
          <a:prstGeom prst="line">
            <a:avLst/>
          </a:prstGeom>
          <a:ln w="15875">
            <a:solidFill>
              <a:srgbClr val="6F2927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-1080782" y="3537013"/>
            <a:ext cx="5544766" cy="1"/>
          </a:xfrm>
          <a:prstGeom prst="line">
            <a:avLst/>
          </a:prstGeom>
          <a:ln w="15875">
            <a:solidFill>
              <a:srgbClr val="6F2927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323410" y="2060810"/>
            <a:ext cx="1368192" cy="36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lang="en-US" sz="1200" dirty="0">
                <a:solidFill>
                  <a:srgbClr val="6F2927"/>
                </a:solidFill>
                <a:latin typeface="+mn-lt"/>
                <a:cs typeface="+mn-cs"/>
              </a:rPr>
              <a:t>OUG 49/2009 </a:t>
            </a:r>
            <a:r>
              <a:rPr lang="en-US" sz="1200" dirty="0" err="1">
                <a:solidFill>
                  <a:srgbClr val="6F2927"/>
                </a:solidFill>
                <a:latin typeface="+mn-lt"/>
                <a:cs typeface="+mn-cs"/>
              </a:rPr>
              <a:t>privind</a:t>
            </a:r>
            <a:r>
              <a:rPr lang="en-US" sz="1200" dirty="0">
                <a:solidFill>
                  <a:srgbClr val="6F2927"/>
                </a:solidFill>
                <a:latin typeface="+mn-lt"/>
                <a:cs typeface="+mn-cs"/>
              </a:rPr>
              <a:t> </a:t>
            </a:r>
            <a:r>
              <a:rPr lang="en-US" sz="1200" dirty="0" err="1">
                <a:solidFill>
                  <a:srgbClr val="6F2927"/>
                </a:solidFill>
                <a:latin typeface="+mn-lt"/>
                <a:cs typeface="+mn-cs"/>
              </a:rPr>
              <a:t>libertatea</a:t>
            </a:r>
            <a:r>
              <a:rPr lang="en-US" sz="1200" dirty="0">
                <a:solidFill>
                  <a:srgbClr val="6F2927"/>
                </a:solidFill>
                <a:latin typeface="+mn-lt"/>
                <a:cs typeface="+mn-cs"/>
              </a:rPr>
              <a:t> de </a:t>
            </a:r>
            <a:r>
              <a:rPr lang="en-US" sz="1200" dirty="0" err="1">
                <a:solidFill>
                  <a:srgbClr val="6F2927"/>
                </a:solidFill>
                <a:latin typeface="+mn-lt"/>
                <a:cs typeface="+mn-cs"/>
              </a:rPr>
              <a:t>stabilire</a:t>
            </a:r>
            <a:r>
              <a:rPr lang="en-US" sz="1200" dirty="0">
                <a:solidFill>
                  <a:srgbClr val="6F2927"/>
                </a:solidFill>
                <a:latin typeface="+mn-lt"/>
                <a:cs typeface="+mn-cs"/>
              </a:rPr>
              <a:t> a </a:t>
            </a:r>
            <a:r>
              <a:rPr lang="en-US" sz="1200" dirty="0" err="1">
                <a:solidFill>
                  <a:srgbClr val="6F2927"/>
                </a:solidFill>
                <a:latin typeface="+mn-lt"/>
                <a:cs typeface="+mn-cs"/>
              </a:rPr>
              <a:t>prestatorilor</a:t>
            </a:r>
            <a:r>
              <a:rPr lang="en-US" sz="1200" dirty="0">
                <a:solidFill>
                  <a:srgbClr val="6F2927"/>
                </a:solidFill>
                <a:latin typeface="+mn-lt"/>
                <a:cs typeface="+mn-cs"/>
              </a:rPr>
              <a:t> de </a:t>
            </a:r>
            <a:r>
              <a:rPr lang="en-US" sz="1200" dirty="0" err="1">
                <a:solidFill>
                  <a:srgbClr val="6F2927"/>
                </a:solidFill>
                <a:latin typeface="+mn-lt"/>
                <a:cs typeface="+mn-cs"/>
              </a:rPr>
              <a:t>servicii</a:t>
            </a:r>
            <a:r>
              <a:rPr lang="en-US" sz="1200" dirty="0">
                <a:solidFill>
                  <a:srgbClr val="6F2927"/>
                </a:solidFill>
                <a:latin typeface="+mn-lt"/>
                <a:cs typeface="+mn-cs"/>
              </a:rPr>
              <a:t> </a:t>
            </a:r>
            <a:r>
              <a:rPr lang="en-US" sz="1200" dirty="0" err="1">
                <a:solidFill>
                  <a:srgbClr val="6F2927"/>
                </a:solidFill>
                <a:latin typeface="+mn-lt"/>
                <a:cs typeface="+mn-cs"/>
              </a:rPr>
              <a:t>şi</a:t>
            </a:r>
            <a:r>
              <a:rPr lang="en-US" sz="1200" dirty="0">
                <a:solidFill>
                  <a:srgbClr val="6F2927"/>
                </a:solidFill>
                <a:latin typeface="+mn-lt"/>
                <a:cs typeface="+mn-cs"/>
              </a:rPr>
              <a:t> </a:t>
            </a:r>
            <a:r>
              <a:rPr lang="en-US" sz="1200" dirty="0" err="1">
                <a:solidFill>
                  <a:srgbClr val="6F2927"/>
                </a:solidFill>
                <a:latin typeface="+mn-lt"/>
                <a:cs typeface="+mn-cs"/>
              </a:rPr>
              <a:t>libertatea</a:t>
            </a:r>
            <a:r>
              <a:rPr lang="en-US" sz="1200" dirty="0">
                <a:solidFill>
                  <a:srgbClr val="6F2927"/>
                </a:solidFill>
                <a:latin typeface="+mn-lt"/>
                <a:cs typeface="+mn-cs"/>
              </a:rPr>
              <a:t> de a </a:t>
            </a:r>
            <a:r>
              <a:rPr lang="en-US" sz="1200" dirty="0" err="1">
                <a:solidFill>
                  <a:srgbClr val="6F2927"/>
                </a:solidFill>
                <a:latin typeface="+mn-lt"/>
                <a:cs typeface="+mn-cs"/>
              </a:rPr>
              <a:t>furniza</a:t>
            </a:r>
            <a:r>
              <a:rPr lang="en-US" sz="1200" dirty="0">
                <a:solidFill>
                  <a:srgbClr val="6F2927"/>
                </a:solidFill>
                <a:latin typeface="+mn-lt"/>
                <a:cs typeface="+mn-cs"/>
              </a:rPr>
              <a:t> </a:t>
            </a:r>
            <a:r>
              <a:rPr lang="en-US" sz="1200" dirty="0" err="1">
                <a:solidFill>
                  <a:srgbClr val="6F2927"/>
                </a:solidFill>
                <a:latin typeface="+mn-lt"/>
                <a:cs typeface="+mn-cs"/>
              </a:rPr>
              <a:t>servicii</a:t>
            </a:r>
            <a:r>
              <a:rPr lang="en-US" sz="1200" dirty="0">
                <a:solidFill>
                  <a:srgbClr val="6F2927"/>
                </a:solidFill>
                <a:latin typeface="+mn-lt"/>
                <a:cs typeface="+mn-cs"/>
              </a:rPr>
              <a:t> </a:t>
            </a:r>
            <a:r>
              <a:rPr lang="en-US" sz="1200" dirty="0" err="1">
                <a:solidFill>
                  <a:srgbClr val="6F2927"/>
                </a:solidFill>
                <a:latin typeface="+mn-lt"/>
                <a:cs typeface="+mn-cs"/>
              </a:rPr>
              <a:t>în</a:t>
            </a:r>
            <a:r>
              <a:rPr lang="en-US" sz="1200" dirty="0">
                <a:solidFill>
                  <a:srgbClr val="6F2927"/>
                </a:solidFill>
                <a:latin typeface="+mn-lt"/>
                <a:cs typeface="+mn-cs"/>
              </a:rPr>
              <a:t> </a:t>
            </a:r>
            <a:r>
              <a:rPr lang="en-US" sz="1200" dirty="0" err="1">
                <a:solidFill>
                  <a:srgbClr val="6F2927"/>
                </a:solidFill>
                <a:latin typeface="+mn-lt"/>
                <a:cs typeface="+mn-cs"/>
              </a:rPr>
              <a:t>România</a:t>
            </a:r>
            <a:endParaRPr lang="en-US" sz="1200" dirty="0">
              <a:solidFill>
                <a:srgbClr val="6F2927"/>
              </a:solidFill>
              <a:latin typeface="+mn-lt"/>
              <a:cs typeface="+mn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23410" y="3681034"/>
            <a:ext cx="1368192" cy="5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lang="en-US" sz="1200" dirty="0" err="1">
                <a:solidFill>
                  <a:srgbClr val="6F2927"/>
                </a:solidFill>
                <a:latin typeface="+mn-lt"/>
                <a:cs typeface="+mn-cs"/>
              </a:rPr>
              <a:t>Normele</a:t>
            </a:r>
            <a:r>
              <a:rPr lang="en-US" sz="1200" dirty="0">
                <a:solidFill>
                  <a:srgbClr val="6F2927"/>
                </a:solidFill>
                <a:latin typeface="+mn-lt"/>
                <a:cs typeface="+mn-cs"/>
              </a:rPr>
              <a:t> </a:t>
            </a:r>
            <a:r>
              <a:rPr lang="en-US" sz="1200" dirty="0" err="1">
                <a:solidFill>
                  <a:srgbClr val="6F2927"/>
                </a:solidFill>
                <a:latin typeface="+mn-lt"/>
                <a:cs typeface="+mn-cs"/>
              </a:rPr>
              <a:t>metodologice</a:t>
            </a:r>
            <a:r>
              <a:rPr lang="en-US" sz="1200" dirty="0">
                <a:solidFill>
                  <a:srgbClr val="6F2927"/>
                </a:solidFill>
                <a:latin typeface="+mn-lt"/>
                <a:cs typeface="+mn-cs"/>
              </a:rPr>
              <a:t> de </a:t>
            </a:r>
            <a:r>
              <a:rPr lang="en-US" sz="1200" dirty="0" err="1">
                <a:solidFill>
                  <a:srgbClr val="6F2927"/>
                </a:solidFill>
                <a:latin typeface="+mn-lt"/>
                <a:cs typeface="+mn-cs"/>
              </a:rPr>
              <a:t>aplicare</a:t>
            </a:r>
            <a:r>
              <a:rPr lang="en-US" sz="1200" dirty="0">
                <a:solidFill>
                  <a:srgbClr val="6F2927"/>
                </a:solidFill>
                <a:latin typeface="+mn-lt"/>
                <a:cs typeface="+mn-cs"/>
              </a:rPr>
              <a:t> a </a:t>
            </a:r>
            <a:r>
              <a:rPr lang="en-US" sz="1200" dirty="0" err="1">
                <a:solidFill>
                  <a:srgbClr val="6F2927"/>
                </a:solidFill>
                <a:latin typeface="+mn-lt"/>
                <a:cs typeface="+mn-cs"/>
              </a:rPr>
              <a:t>Legii</a:t>
            </a:r>
            <a:r>
              <a:rPr lang="en-US" sz="1200" dirty="0">
                <a:solidFill>
                  <a:srgbClr val="6F2927"/>
                </a:solidFill>
                <a:latin typeface="+mn-lt"/>
                <a:cs typeface="+mn-cs"/>
              </a:rPr>
              <a:t> nr. 184/2001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323410" y="4581160"/>
            <a:ext cx="1368192" cy="5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lang="en-US" sz="1200" dirty="0" err="1">
                <a:solidFill>
                  <a:srgbClr val="6F2927"/>
                </a:solidFill>
                <a:latin typeface="+mn-lt"/>
                <a:cs typeface="+mn-cs"/>
              </a:rPr>
              <a:t>Regulamentul</a:t>
            </a:r>
            <a:r>
              <a:rPr lang="en-US" sz="1200" dirty="0">
                <a:solidFill>
                  <a:srgbClr val="6F2927"/>
                </a:solidFill>
                <a:latin typeface="+mn-lt"/>
                <a:cs typeface="+mn-cs"/>
              </a:rPr>
              <a:t> de </a:t>
            </a:r>
            <a:r>
              <a:rPr lang="en-US" sz="1200" dirty="0" err="1">
                <a:solidFill>
                  <a:srgbClr val="6F2927"/>
                </a:solidFill>
                <a:latin typeface="+mn-lt"/>
                <a:cs typeface="+mn-cs"/>
              </a:rPr>
              <a:t>organizare</a:t>
            </a:r>
            <a:r>
              <a:rPr lang="en-US" sz="1200" dirty="0">
                <a:solidFill>
                  <a:srgbClr val="6F2927"/>
                </a:solidFill>
                <a:latin typeface="+mn-lt"/>
                <a:cs typeface="+mn-cs"/>
              </a:rPr>
              <a:t> </a:t>
            </a:r>
            <a:r>
              <a:rPr lang="en-US" sz="1200" dirty="0" err="1">
                <a:solidFill>
                  <a:srgbClr val="6F2927"/>
                </a:solidFill>
                <a:latin typeface="+mn-lt"/>
                <a:cs typeface="+mn-cs"/>
              </a:rPr>
              <a:t>şi</a:t>
            </a:r>
            <a:r>
              <a:rPr lang="en-US" sz="1200" dirty="0">
                <a:solidFill>
                  <a:srgbClr val="6F2927"/>
                </a:solidFill>
                <a:latin typeface="+mn-lt"/>
                <a:cs typeface="+mn-cs"/>
              </a:rPr>
              <a:t> </a:t>
            </a:r>
            <a:r>
              <a:rPr lang="en-US" sz="1200" dirty="0" err="1">
                <a:solidFill>
                  <a:srgbClr val="6F2927"/>
                </a:solidFill>
                <a:latin typeface="+mn-lt"/>
                <a:cs typeface="+mn-cs"/>
              </a:rPr>
              <a:t>funcţionare</a:t>
            </a:r>
            <a:r>
              <a:rPr lang="en-US" sz="1200" dirty="0">
                <a:solidFill>
                  <a:srgbClr val="6F2927"/>
                </a:solidFill>
                <a:latin typeface="+mn-lt"/>
                <a:cs typeface="+mn-cs"/>
              </a:rPr>
              <a:t> a OAR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323410" y="5373270"/>
            <a:ext cx="1368192" cy="5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lang="en-US" sz="1200" dirty="0" err="1">
                <a:solidFill>
                  <a:srgbClr val="6F2927"/>
                </a:solidFill>
                <a:latin typeface="+mn-lt"/>
                <a:cs typeface="+mn-cs"/>
              </a:rPr>
              <a:t>Codul</a:t>
            </a:r>
            <a:r>
              <a:rPr lang="en-US" sz="1200" dirty="0">
                <a:solidFill>
                  <a:srgbClr val="6F2927"/>
                </a:solidFill>
                <a:latin typeface="+mn-lt"/>
                <a:cs typeface="+mn-cs"/>
              </a:rPr>
              <a:t> </a:t>
            </a:r>
            <a:r>
              <a:rPr lang="en-US" sz="1200" dirty="0" err="1">
                <a:solidFill>
                  <a:srgbClr val="6F2927"/>
                </a:solidFill>
                <a:latin typeface="+mn-lt"/>
                <a:cs typeface="+mn-cs"/>
              </a:rPr>
              <a:t>deontologic</a:t>
            </a:r>
            <a:r>
              <a:rPr lang="en-US" sz="1200" dirty="0">
                <a:solidFill>
                  <a:srgbClr val="6F2927"/>
                </a:solidFill>
                <a:latin typeface="+mn-lt"/>
                <a:cs typeface="+mn-cs"/>
              </a:rPr>
              <a:t> al </a:t>
            </a:r>
            <a:r>
              <a:rPr lang="en-US" sz="1200" dirty="0" err="1">
                <a:solidFill>
                  <a:srgbClr val="6F2927"/>
                </a:solidFill>
                <a:latin typeface="+mn-lt"/>
                <a:cs typeface="+mn-cs"/>
              </a:rPr>
              <a:t>profesiei</a:t>
            </a:r>
            <a:r>
              <a:rPr lang="en-US" sz="1200" dirty="0">
                <a:solidFill>
                  <a:srgbClr val="6F2927"/>
                </a:solidFill>
                <a:latin typeface="+mn-lt"/>
                <a:cs typeface="+mn-cs"/>
              </a:rPr>
              <a:t> de </a:t>
            </a:r>
            <a:r>
              <a:rPr lang="en-US" sz="1200" dirty="0" err="1">
                <a:solidFill>
                  <a:srgbClr val="6F2927"/>
                </a:solidFill>
                <a:latin typeface="+mn-lt"/>
                <a:cs typeface="+mn-cs"/>
              </a:rPr>
              <a:t>arhitect</a:t>
            </a:r>
            <a:endParaRPr lang="en-US" sz="1200" dirty="0">
              <a:solidFill>
                <a:srgbClr val="6F2927"/>
              </a:solidFill>
              <a:latin typeface="+mn-lt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6732301" y="2564879"/>
            <a:ext cx="2160300" cy="16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200" dirty="0" err="1">
                <a:solidFill>
                  <a:srgbClr val="6F2927"/>
                </a:solidFill>
                <a:latin typeface="+mn-lt"/>
              </a:rPr>
              <a:t>Regulament</a:t>
            </a:r>
            <a:r>
              <a:rPr lang="en-US" sz="1200" dirty="0">
                <a:solidFill>
                  <a:srgbClr val="6F2927"/>
                </a:solidFill>
                <a:latin typeface="+mn-lt"/>
              </a:rPr>
              <a:t> de </a:t>
            </a:r>
            <a:r>
              <a:rPr lang="en-US" sz="1200" dirty="0" err="1">
                <a:solidFill>
                  <a:srgbClr val="6F2927"/>
                </a:solidFill>
                <a:latin typeface="+mn-lt"/>
              </a:rPr>
              <a:t>organizare</a:t>
            </a:r>
            <a:r>
              <a:rPr lang="en-US" sz="1200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rgbClr val="6F2927"/>
                </a:solidFill>
                <a:latin typeface="+mn-lt"/>
              </a:rPr>
              <a:t>şi</a:t>
            </a:r>
            <a:r>
              <a:rPr lang="en-US" sz="1200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dirty="0" err="1">
                <a:solidFill>
                  <a:srgbClr val="6F2927"/>
                </a:solidFill>
                <a:latin typeface="+mn-lt"/>
              </a:rPr>
              <a:t>funcţionare</a:t>
            </a:r>
            <a:r>
              <a:rPr lang="en-US" sz="1200" dirty="0">
                <a:solidFill>
                  <a:srgbClr val="6F2927"/>
                </a:solidFill>
                <a:latin typeface="+mn-lt"/>
              </a:rPr>
              <a:t> a OAR</a:t>
            </a:r>
            <a:r>
              <a:rPr lang="ro-RO" sz="1200" dirty="0">
                <a:solidFill>
                  <a:srgbClr val="6F2927"/>
                </a:solidFill>
                <a:latin typeface="+mn-lt"/>
              </a:rPr>
              <a:t>:</a:t>
            </a:r>
          </a:p>
          <a:p>
            <a:pPr algn="r"/>
            <a:r>
              <a:rPr lang="en-US" sz="1200" i="1" dirty="0">
                <a:solidFill>
                  <a:srgbClr val="6F2927"/>
                </a:solidFill>
                <a:latin typeface="+mn-lt"/>
              </a:rPr>
              <a:t>ART</a:t>
            </a:r>
            <a:r>
              <a:rPr lang="en-US" sz="1200" i="1">
                <a:solidFill>
                  <a:srgbClr val="6F2927"/>
                </a:solidFill>
                <a:latin typeface="+mn-lt"/>
              </a:rPr>
              <a:t>. </a:t>
            </a:r>
            <a:r>
              <a:rPr lang="ro-RO" sz="1200" i="1">
                <a:solidFill>
                  <a:srgbClr val="6F2927"/>
                </a:solidFill>
                <a:latin typeface="+mn-lt"/>
              </a:rPr>
              <a:t>83</a:t>
            </a:r>
            <a:endParaRPr lang="en-US" sz="1200" i="1" dirty="0">
              <a:solidFill>
                <a:srgbClr val="6F2927"/>
              </a:solidFill>
              <a:latin typeface="+mn-lt"/>
            </a:endParaRPr>
          </a:p>
          <a:p>
            <a:pPr algn="r"/>
            <a:r>
              <a:rPr lang="en-US" sz="1200" i="1" dirty="0">
                <a:solidFill>
                  <a:srgbClr val="6F2927"/>
                </a:solidFill>
                <a:latin typeface="+mn-lt"/>
              </a:rPr>
              <a:t> (1)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Pentru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exercitarea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profesiei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,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arhitecţii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 cu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drept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 de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semnă-tură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 pot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constitui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, la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alegere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,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potrivit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legii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,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birouri</a:t>
            </a:r>
            <a:r>
              <a:rPr lang="en-US" sz="1200" i="1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individuale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,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birouri</a:t>
            </a:r>
            <a:r>
              <a:rPr lang="en-US" sz="1200" i="1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asociate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,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societăţi</a:t>
            </a:r>
            <a:r>
              <a:rPr lang="en-US" sz="1200" i="1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civile</a:t>
            </a:r>
            <a:r>
              <a:rPr lang="en-US" sz="1200" i="1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profesionale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,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societăţi</a:t>
            </a:r>
            <a:r>
              <a:rPr lang="en-US" sz="1200" i="1" u="sng" dirty="0">
                <a:solidFill>
                  <a:srgbClr val="6F2927"/>
                </a:solidFill>
                <a:latin typeface="+mn-lt"/>
              </a:rPr>
              <a:t> comer-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ciale</a:t>
            </a:r>
            <a:r>
              <a:rPr lang="en-US" sz="1200" i="1" u="sng" dirty="0">
                <a:solidFill>
                  <a:srgbClr val="6F2927"/>
                </a:solidFill>
                <a:latin typeface="+mn-lt"/>
              </a:rPr>
              <a:t> de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proiectare</a:t>
            </a:r>
            <a:r>
              <a:rPr lang="en-US" sz="1200" i="1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sau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îşi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 pot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desfăşura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activitatea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în</a:t>
            </a:r>
            <a:r>
              <a:rPr lang="en-US" sz="1200" i="1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temeiul</a:t>
            </a:r>
            <a:r>
              <a:rPr lang="en-US" sz="1200" i="1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unor</a:t>
            </a:r>
            <a:r>
              <a:rPr lang="en-US" sz="1200" i="1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contracte</a:t>
            </a:r>
            <a:r>
              <a:rPr lang="en-US" sz="1200" i="1" u="sng" dirty="0">
                <a:solidFill>
                  <a:srgbClr val="6F2927"/>
                </a:solidFill>
                <a:latin typeface="+mn-lt"/>
              </a:rPr>
              <a:t> de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muncă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,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potrivit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legii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6" grpId="0"/>
      <p:bldP spid="7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323410" y="1268700"/>
            <a:ext cx="1872260" cy="331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ROF </a:t>
            </a:r>
            <a:r>
              <a:rPr lang="ro-RO" sz="1400">
                <a:solidFill>
                  <a:srgbClr val="6F2927"/>
                </a:solidFill>
                <a:latin typeface="+mn-lt"/>
              </a:rPr>
              <a:t>OAR 2011</a:t>
            </a:r>
            <a:endParaRPr lang="ro-RO" sz="1400" dirty="0">
              <a:solidFill>
                <a:srgbClr val="6F2927"/>
              </a:solidFill>
              <a:latin typeface="+mn-lt"/>
            </a:endParaRP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A</a:t>
            </a:r>
            <a:r>
              <a:rPr lang="en-US" sz="1400" dirty="0">
                <a:solidFill>
                  <a:srgbClr val="6F2927"/>
                </a:solidFill>
                <a:latin typeface="+mn-lt"/>
              </a:rPr>
              <a:t>RT</a:t>
            </a:r>
            <a:r>
              <a:rPr lang="en-US" sz="1400">
                <a:solidFill>
                  <a:srgbClr val="6F2927"/>
                </a:solidFill>
                <a:latin typeface="+mn-lt"/>
              </a:rPr>
              <a:t>. </a:t>
            </a:r>
            <a:r>
              <a:rPr lang="ro-RO" sz="1400">
                <a:solidFill>
                  <a:srgbClr val="6F2927"/>
                </a:solidFill>
                <a:latin typeface="+mn-lt"/>
              </a:rPr>
              <a:t>84-86 </a:t>
            </a:r>
            <a:endParaRPr lang="ro-RO" sz="1400" dirty="0">
              <a:solidFill>
                <a:srgbClr val="6F2927"/>
              </a:solidFill>
              <a:latin typeface="+mn-lt"/>
            </a:endParaRP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Declararea BIA la Filia-lă, Titularul BIA este arhitect cu drept de semnătură, BIA poate avea salariați</a:t>
            </a: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Decizia de înființare aparține titularului,</a:t>
            </a: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Acte necesare înregis-trării la Filială, Terme-nul de înregistrare</a:t>
            </a:r>
          </a:p>
          <a:p>
            <a:pPr algn="just"/>
            <a:endParaRPr lang="ro-RO" sz="1400" dirty="0">
              <a:solidFill>
                <a:srgbClr val="6F2927"/>
              </a:solidFill>
              <a:latin typeface="+mn-lt"/>
            </a:endParaRP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Înregistrarea în scop fiscal.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08" y="332570"/>
            <a:ext cx="8363392" cy="360050"/>
          </a:xfrm>
        </p:spPr>
        <p:txBody>
          <a:bodyPr/>
          <a:lstStyle/>
          <a:p>
            <a:pPr>
              <a:buNone/>
            </a:pPr>
            <a:r>
              <a:rPr lang="ro-RO" sz="1800" b="1" cap="small" dirty="0">
                <a:solidFill>
                  <a:srgbClr val="6F2927"/>
                </a:solidFill>
              </a:rPr>
              <a:t>Înființarea entităților în cadrul cărora se poate exercita dreptul de semnătură</a:t>
            </a:r>
            <a:endParaRPr lang="ro-RO" sz="1600" b="1" cap="small" dirty="0">
              <a:solidFill>
                <a:srgbClr val="6F2927"/>
              </a:solidFill>
            </a:endParaRPr>
          </a:p>
          <a:p>
            <a:pPr>
              <a:buNone/>
            </a:pPr>
            <a:endParaRPr lang="en-US" sz="1800" b="1" dirty="0">
              <a:solidFill>
                <a:srgbClr val="6F29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91850" y="6570476"/>
            <a:ext cx="5544770" cy="170984"/>
          </a:xfr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vi-VN" sz="1000" b="1" cap="small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Conferința de legislație OAR | avocat Marius Vulcan, arhitect Alexandru Găvozdea © OAR 2011-2017. Toate drepturile rezervate pentru materialul conținut.</a:t>
            </a:r>
            <a:endParaRPr lang="en-US" sz="1000" b="1" cap="small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23410" y="764630"/>
            <a:ext cx="1368192" cy="36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lang="ro-RO" sz="1200" dirty="0">
                <a:solidFill>
                  <a:srgbClr val="6F2927"/>
                </a:solidFill>
                <a:latin typeface="+mn-lt"/>
                <a:cs typeface="+mn-cs"/>
              </a:rPr>
              <a:t>Biroul inidividual de arhitectură</a:t>
            </a:r>
            <a:endParaRPr lang="en-US" sz="1200" dirty="0">
              <a:solidFill>
                <a:srgbClr val="6F2927"/>
              </a:solidFill>
              <a:latin typeface="+mn-lt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4824034" y="2672896"/>
            <a:ext cx="3816528" cy="0"/>
          </a:xfrm>
          <a:prstGeom prst="line">
            <a:avLst/>
          </a:prstGeom>
          <a:ln w="15875">
            <a:solidFill>
              <a:srgbClr val="6F2927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503437" y="2672894"/>
            <a:ext cx="3816529" cy="2"/>
          </a:xfrm>
          <a:prstGeom prst="line">
            <a:avLst/>
          </a:prstGeom>
          <a:ln w="15875">
            <a:solidFill>
              <a:srgbClr val="6F2927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411702" y="764631"/>
            <a:ext cx="1368192" cy="36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lang="ro-RO" sz="1200" dirty="0">
                <a:solidFill>
                  <a:srgbClr val="6F2927"/>
                </a:solidFill>
                <a:latin typeface="+mn-lt"/>
                <a:cs typeface="+mn-cs"/>
              </a:rPr>
              <a:t>Birouri asociate de arhitectură</a:t>
            </a:r>
            <a:endParaRPr lang="en-US" sz="1200" dirty="0">
              <a:solidFill>
                <a:srgbClr val="6F2927"/>
              </a:solidFill>
              <a:latin typeface="+mn-lt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2411700" y="1268700"/>
            <a:ext cx="2160302" cy="266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ROF </a:t>
            </a:r>
            <a:r>
              <a:rPr lang="ro-RO" sz="1400">
                <a:solidFill>
                  <a:srgbClr val="6F2927"/>
                </a:solidFill>
                <a:latin typeface="+mn-lt"/>
              </a:rPr>
              <a:t>OAR 2011</a:t>
            </a:r>
            <a:endParaRPr lang="ro-RO" sz="1400" dirty="0">
              <a:solidFill>
                <a:srgbClr val="6F2927"/>
              </a:solidFill>
              <a:latin typeface="+mn-lt"/>
            </a:endParaRP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A</a:t>
            </a:r>
            <a:r>
              <a:rPr lang="en-US" sz="1400" dirty="0">
                <a:solidFill>
                  <a:srgbClr val="6F2927"/>
                </a:solidFill>
                <a:latin typeface="+mn-lt"/>
              </a:rPr>
              <a:t>RT</a:t>
            </a:r>
            <a:r>
              <a:rPr lang="en-US" sz="1400">
                <a:solidFill>
                  <a:srgbClr val="6F2927"/>
                </a:solidFill>
                <a:latin typeface="+mn-lt"/>
              </a:rPr>
              <a:t>. </a:t>
            </a:r>
            <a:r>
              <a:rPr lang="ro-RO" sz="1400">
                <a:solidFill>
                  <a:srgbClr val="6F2927"/>
                </a:solidFill>
                <a:latin typeface="+mn-lt"/>
              </a:rPr>
              <a:t>87-89</a:t>
            </a:r>
            <a:endParaRPr lang="ro-RO" sz="1400" dirty="0">
              <a:solidFill>
                <a:srgbClr val="6F2927"/>
              </a:solidFill>
              <a:latin typeface="+mn-lt"/>
            </a:endParaRP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Asocierea mai multor BIA prin convenție de asociere, Depunerea convenției la Filială, Acceptarea clien-ților de către asociați</a:t>
            </a: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Acte necesare înregistrării la Filială, Termenul de înregistrare</a:t>
            </a:r>
          </a:p>
          <a:p>
            <a:pPr algn="just"/>
            <a:endParaRPr lang="ro-RO" sz="1400" dirty="0">
              <a:solidFill>
                <a:srgbClr val="6F2927"/>
              </a:solidFill>
              <a:latin typeface="+mn-lt"/>
            </a:endParaRP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Înregistrarea în scop fiscal.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16200000" flipH="1">
            <a:off x="2663738" y="2672894"/>
            <a:ext cx="3816530" cy="6"/>
          </a:xfrm>
          <a:prstGeom prst="line">
            <a:avLst/>
          </a:prstGeom>
          <a:ln w="15875">
            <a:solidFill>
              <a:srgbClr val="6F2927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572004" y="764631"/>
            <a:ext cx="1944266" cy="36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lang="ro-RO" sz="1200" dirty="0">
                <a:solidFill>
                  <a:srgbClr val="6F2927"/>
                </a:solidFill>
                <a:latin typeface="+mn-lt"/>
                <a:cs typeface="+mn-cs"/>
              </a:rPr>
              <a:t>Societăți civile profesionale de arhitectură</a:t>
            </a:r>
            <a:endParaRPr lang="en-US" sz="1200" dirty="0">
              <a:solidFill>
                <a:srgbClr val="6F2927"/>
              </a:solidFill>
              <a:latin typeface="+mn-lt"/>
              <a:cs typeface="+mn-cs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4572002" y="1268700"/>
            <a:ext cx="2160302" cy="3096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ROF </a:t>
            </a:r>
            <a:r>
              <a:rPr lang="ro-RO" sz="1400">
                <a:solidFill>
                  <a:srgbClr val="6F2927"/>
                </a:solidFill>
                <a:latin typeface="+mn-lt"/>
              </a:rPr>
              <a:t>OAR 2011</a:t>
            </a:r>
            <a:endParaRPr lang="ro-RO" sz="1400" dirty="0">
              <a:solidFill>
                <a:srgbClr val="6F2927"/>
              </a:solidFill>
              <a:latin typeface="+mn-lt"/>
            </a:endParaRP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A</a:t>
            </a:r>
            <a:r>
              <a:rPr lang="en-US" sz="1400" dirty="0">
                <a:solidFill>
                  <a:srgbClr val="6F2927"/>
                </a:solidFill>
                <a:latin typeface="+mn-lt"/>
              </a:rPr>
              <a:t>RT</a:t>
            </a:r>
            <a:r>
              <a:rPr lang="en-US" sz="1400">
                <a:solidFill>
                  <a:srgbClr val="6F2927"/>
                </a:solidFill>
                <a:latin typeface="+mn-lt"/>
              </a:rPr>
              <a:t>. </a:t>
            </a:r>
            <a:r>
              <a:rPr lang="ro-RO" sz="1400">
                <a:solidFill>
                  <a:srgbClr val="6F2927"/>
                </a:solidFill>
                <a:latin typeface="+mn-lt"/>
              </a:rPr>
              <a:t>90-92</a:t>
            </a:r>
            <a:endParaRPr lang="ro-RO" sz="1400" dirty="0">
              <a:solidFill>
                <a:srgbClr val="6F2927"/>
              </a:solidFill>
              <a:latin typeface="+mn-lt"/>
            </a:endParaRP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Asocierea mai multor arhitecți cu drept de semnătură prin contract de societate, Depunerea con-tractului la Filială, Relația contractuală cu clienții, Patrimoniul comun, Raportarea la contractul-cadru stabilit de Consiliul Național al OAR</a:t>
            </a:r>
          </a:p>
          <a:p>
            <a:pPr algn="just"/>
            <a:endParaRPr lang="ro-RO" sz="1400" dirty="0">
              <a:solidFill>
                <a:srgbClr val="6F2927"/>
              </a:solidFill>
              <a:latin typeface="+mn-lt"/>
            </a:endParaRP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Înregistrarea în scop fiscal.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6732306" y="764631"/>
            <a:ext cx="1944266" cy="36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lang="ro-RO" sz="1200" dirty="0">
                <a:solidFill>
                  <a:srgbClr val="6F2927"/>
                </a:solidFill>
                <a:latin typeface="+mn-lt"/>
                <a:cs typeface="+mn-cs"/>
              </a:rPr>
              <a:t>Societăți comerciale de proiectare</a:t>
            </a:r>
            <a:endParaRPr lang="en-US" sz="1200" dirty="0">
              <a:solidFill>
                <a:srgbClr val="6F2927"/>
              </a:solidFill>
              <a:latin typeface="+mn-lt"/>
              <a:cs typeface="+mn-cs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76320" y="1268700"/>
            <a:ext cx="2016286" cy="280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Legea 31/1990 privind societățile comerciale</a:t>
            </a: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 </a:t>
            </a: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Rezervarea denumirii, Actul costitutiv, Capitalul social, Sediul, Acte necesare înregistrării la Oficiul Registrului Co-merțului, Termenul de înființare</a:t>
            </a:r>
          </a:p>
          <a:p>
            <a:pPr algn="just"/>
            <a:endParaRPr lang="ro-RO" sz="1400" dirty="0">
              <a:solidFill>
                <a:srgbClr val="6F2927"/>
              </a:solidFill>
              <a:latin typeface="+mn-lt"/>
            </a:endParaRP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Înregistrarea în scop fiscal.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23408" y="4797190"/>
            <a:ext cx="6192862" cy="151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Dezavantaje față de SC:</a:t>
            </a:r>
          </a:p>
          <a:p>
            <a:pPr algn="just"/>
            <a:r>
              <a:rPr lang="ro-RO" sz="1400">
                <a:solidFill>
                  <a:srgbClr val="6F2927"/>
                </a:solidFill>
                <a:latin typeface="+mn-lt"/>
              </a:rPr>
              <a:t>Plata </a:t>
            </a:r>
            <a:r>
              <a:rPr lang="ro-RO" sz="1400" dirty="0">
                <a:solidFill>
                  <a:srgbClr val="6F2927"/>
                </a:solidFill>
                <a:latin typeface="+mn-lt"/>
              </a:rPr>
              <a:t>în avans a impozitului, Declarația estimativă </a:t>
            </a:r>
            <a:r>
              <a:rPr lang="ro-RO" sz="1400">
                <a:solidFill>
                  <a:srgbClr val="6F2927"/>
                </a:solidFill>
                <a:latin typeface="+mn-lt"/>
              </a:rPr>
              <a:t>a veniturilor)</a:t>
            </a:r>
            <a:r>
              <a:rPr lang="en-US" sz="1400">
                <a:solidFill>
                  <a:srgbClr val="6F2927"/>
                </a:solidFill>
                <a:latin typeface="+mn-lt"/>
              </a:rPr>
              <a:t>, Regularizarea impozitului la sfarsitul anului fiscal</a:t>
            </a:r>
            <a:r>
              <a:rPr lang="ro-RO" sz="1400">
                <a:solidFill>
                  <a:srgbClr val="6F2927"/>
                </a:solidFill>
                <a:latin typeface="+mn-lt"/>
              </a:rPr>
              <a:t> </a:t>
            </a:r>
            <a:endParaRPr lang="ro-RO" sz="1400" dirty="0">
              <a:solidFill>
                <a:srgbClr val="6F2927"/>
              </a:solidFill>
              <a:latin typeface="+mn-lt"/>
            </a:endParaRPr>
          </a:p>
          <a:p>
            <a:pPr algn="just"/>
            <a:endParaRPr lang="ro-RO" sz="1400" dirty="0">
              <a:solidFill>
                <a:srgbClr val="6F2927"/>
              </a:solidFill>
              <a:latin typeface="+mn-lt"/>
            </a:endParaRP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Avantaje față de SC:</a:t>
            </a: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Procedură mult mai simplă de înființare (la Filială)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6876320" y="4797190"/>
            <a:ext cx="2160300" cy="151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Opțiuni privitoare la:</a:t>
            </a: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- Impozit profit/venit</a:t>
            </a:r>
          </a:p>
          <a:p>
            <a:pPr algn="just">
              <a:buFontTx/>
              <a:buChar char="-"/>
            </a:pPr>
            <a:r>
              <a:rPr lang="ro-RO" sz="1400" dirty="0">
                <a:solidFill>
                  <a:srgbClr val="6F2927"/>
                </a:solidFill>
                <a:latin typeface="+mn-lt"/>
              </a:rPr>
              <a:t> Ne/Plata TVA</a:t>
            </a:r>
          </a:p>
          <a:p>
            <a:pPr algn="just"/>
            <a:endParaRPr lang="ro-RO" sz="1400" dirty="0">
              <a:solidFill>
                <a:srgbClr val="6F2927"/>
              </a:solidFill>
              <a:latin typeface="+mn-lt"/>
            </a:endParaRP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Condiții de încadrare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5976201" y="5553295"/>
            <a:ext cx="1512210" cy="0"/>
          </a:xfrm>
          <a:prstGeom prst="line">
            <a:avLst/>
          </a:prstGeom>
          <a:ln w="15875">
            <a:solidFill>
              <a:srgbClr val="6F2927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6" grpId="0"/>
      <p:bldP spid="13" grpId="0"/>
      <p:bldP spid="18" grpId="0"/>
      <p:bldP spid="21" grpId="0"/>
      <p:bldP spid="22" grpId="0"/>
      <p:bldP spid="23" grpId="0"/>
      <p:bldP spid="24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1691600" y="764630"/>
            <a:ext cx="5040700" cy="64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sz="1600" dirty="0">
                <a:solidFill>
                  <a:srgbClr val="6F2927"/>
                </a:solidFill>
                <a:latin typeface="+mn-lt"/>
              </a:rPr>
              <a:t>Tipurile de contracte, conținutul/efectele lor și modelul orientativ vor fi prezentate/dezbătute în sesiunea 4.</a:t>
            </a:r>
            <a:endParaRPr lang="en-US" sz="1600" dirty="0">
              <a:solidFill>
                <a:srgbClr val="6F2927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08" y="332570"/>
            <a:ext cx="8363392" cy="360050"/>
          </a:xfrm>
        </p:spPr>
        <p:txBody>
          <a:bodyPr/>
          <a:lstStyle/>
          <a:p>
            <a:pPr>
              <a:buNone/>
            </a:pPr>
            <a:r>
              <a:rPr lang="ro-RO" sz="1800" b="1" cap="small" dirty="0">
                <a:solidFill>
                  <a:srgbClr val="6F2927"/>
                </a:solidFill>
              </a:rPr>
              <a:t>Desfășurarea activității în cadrul entităților definite anterior</a:t>
            </a:r>
            <a:endParaRPr lang="ro-RO" sz="1600" b="1" cap="small" dirty="0">
              <a:solidFill>
                <a:srgbClr val="6F29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91850" y="6570476"/>
            <a:ext cx="5544770" cy="170984"/>
          </a:xfr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vi-VN" sz="1000" b="1" cap="small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Conferința de legislație OAR | avocat Marius Vulcan, arhitect Alexandru Găvozdea © OAR 2011-2017. Toate drepturile rezervate pentru materialul conținut.</a:t>
            </a:r>
            <a:endParaRPr lang="en-US" sz="1000" b="1" cap="small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23410" y="764630"/>
            <a:ext cx="1368192" cy="36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lang="ro-RO" sz="1200" dirty="0">
                <a:solidFill>
                  <a:srgbClr val="6F2927"/>
                </a:solidFill>
                <a:latin typeface="+mn-lt"/>
                <a:cs typeface="+mn-cs"/>
              </a:rPr>
              <a:t>Contracte cu clienți / furnizori</a:t>
            </a:r>
            <a:endParaRPr lang="en-US" sz="1200" dirty="0">
              <a:solidFill>
                <a:srgbClr val="6F2927"/>
              </a:solidFill>
              <a:latin typeface="+mn-lt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732300" y="764629"/>
            <a:ext cx="2160300" cy="2736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>
              <a:spcBef>
                <a:spcPct val="20000"/>
              </a:spcBef>
            </a:pPr>
            <a:r>
              <a:rPr lang="ro-RO" sz="1200" dirty="0">
                <a:solidFill>
                  <a:srgbClr val="6F2927"/>
                </a:solidFill>
                <a:latin typeface="+mn-lt"/>
              </a:rPr>
              <a:t>Legislație specifică muncii:</a:t>
            </a:r>
            <a:endParaRPr lang="en-US" sz="1200" i="1" dirty="0">
              <a:solidFill>
                <a:srgbClr val="6F2927"/>
              </a:solidFill>
              <a:latin typeface="+mn-lt"/>
            </a:endParaRPr>
          </a:p>
          <a:p>
            <a:pPr marL="0" lvl="1" algn="r"/>
            <a:r>
              <a:rPr lang="en-US" sz="1200" i="1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Codul</a:t>
            </a:r>
            <a:r>
              <a:rPr lang="en-US" sz="1200" i="1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Muncii</a:t>
            </a:r>
            <a:endParaRPr lang="ro-RO" sz="1200" i="1" dirty="0">
              <a:solidFill>
                <a:srgbClr val="6F2927"/>
              </a:solidFill>
              <a:latin typeface="+mn-lt"/>
            </a:endParaRPr>
          </a:p>
          <a:p>
            <a:pPr marL="0" lvl="1" algn="r"/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Contractul</a:t>
            </a:r>
            <a:r>
              <a:rPr lang="en-US" sz="1200" i="1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Colectiv</a:t>
            </a:r>
            <a:r>
              <a:rPr lang="en-US" sz="1200" i="1" u="sng" dirty="0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u="sng">
                <a:solidFill>
                  <a:srgbClr val="6F2927"/>
                </a:solidFill>
                <a:latin typeface="+mn-lt"/>
              </a:rPr>
              <a:t>de Munc</a:t>
            </a:r>
            <a:r>
              <a:rPr lang="ro-RO" sz="1200" i="1" u="sng">
                <a:solidFill>
                  <a:srgbClr val="6F2927"/>
                </a:solidFill>
                <a:latin typeface="+mn-lt"/>
              </a:rPr>
              <a:t>ă la nivel </a:t>
            </a:r>
            <a:r>
              <a:rPr lang="en-US" sz="1200" i="1" u="sng">
                <a:solidFill>
                  <a:srgbClr val="6F2927"/>
                </a:solidFill>
                <a:latin typeface="+mn-lt"/>
              </a:rPr>
              <a:t>de </a:t>
            </a:r>
            <a:r>
              <a:rPr lang="ro-RO" sz="1200" i="1" u="sng" dirty="0">
                <a:solidFill>
                  <a:srgbClr val="6F2927"/>
                </a:solidFill>
                <a:latin typeface="+mn-lt"/>
              </a:rPr>
              <a:t>U</a:t>
            </a:r>
            <a:r>
              <a:rPr lang="en-US" sz="1200" i="1" u="sng" dirty="0" err="1">
                <a:solidFill>
                  <a:srgbClr val="6F2927"/>
                </a:solidFill>
                <a:latin typeface="+mn-lt"/>
              </a:rPr>
              <a:t>nitate</a:t>
            </a:r>
            <a:endParaRPr lang="en-US" sz="1200" i="1" u="sng" dirty="0">
              <a:solidFill>
                <a:srgbClr val="6F2927"/>
              </a:solidFill>
              <a:latin typeface="+mn-lt"/>
            </a:endParaRPr>
          </a:p>
          <a:p>
            <a:pPr algn="r"/>
            <a:r>
              <a:rPr lang="en-US" sz="1200" i="1" u="sng" err="1">
                <a:solidFill>
                  <a:srgbClr val="6F2927"/>
                </a:solidFill>
                <a:latin typeface="+mn-lt"/>
              </a:rPr>
              <a:t>Legea</a:t>
            </a:r>
            <a:r>
              <a:rPr lang="en-US" sz="1200" i="1" u="sng">
                <a:solidFill>
                  <a:srgbClr val="6F2927"/>
                </a:solidFill>
                <a:latin typeface="+mn-lt"/>
              </a:rPr>
              <a:t> </a:t>
            </a:r>
            <a:r>
              <a:rPr lang="ro-RO" sz="1200" i="1" u="sng">
                <a:solidFill>
                  <a:srgbClr val="6F2927"/>
                </a:solidFill>
                <a:latin typeface="+mn-lt"/>
              </a:rPr>
              <a:t>62</a:t>
            </a:r>
            <a:r>
              <a:rPr lang="en-US" sz="1200" i="1" u="sng">
                <a:solidFill>
                  <a:srgbClr val="6F2927"/>
                </a:solidFill>
                <a:latin typeface="+mn-lt"/>
              </a:rPr>
              <a:t>/20</a:t>
            </a:r>
            <a:r>
              <a:rPr lang="ro-RO" sz="1200" i="1" u="sng">
                <a:solidFill>
                  <a:srgbClr val="6F2927"/>
                </a:solidFill>
                <a:latin typeface="+mn-lt"/>
              </a:rPr>
              <a:t>11 </a:t>
            </a:r>
            <a:r>
              <a:rPr lang="ro-RO" sz="1200" i="1">
                <a:solidFill>
                  <a:srgbClr val="6F2927"/>
                </a:solidFill>
                <a:latin typeface="+mn-lt"/>
              </a:rPr>
              <a:t>privind</a:t>
            </a:r>
            <a:r>
              <a:rPr lang="en-US" sz="1200" i="1">
                <a:solidFill>
                  <a:srgbClr val="6F2927"/>
                </a:solidFill>
                <a:latin typeface="+mn-lt"/>
              </a:rPr>
              <a:t> </a:t>
            </a:r>
            <a:br>
              <a:rPr lang="ro-RO" sz="1200" i="1">
                <a:solidFill>
                  <a:srgbClr val="6F2927"/>
                </a:solidFill>
                <a:latin typeface="+mn-lt"/>
              </a:rPr>
            </a:br>
            <a:r>
              <a:rPr lang="ro-RO" sz="1200" i="1">
                <a:solidFill>
                  <a:srgbClr val="6F2927"/>
                </a:solidFill>
                <a:latin typeface="+mn-lt"/>
              </a:rPr>
              <a:t>dialogul social</a:t>
            </a:r>
            <a:endParaRPr lang="ro-RO" sz="1200" i="1" dirty="0">
              <a:solidFill>
                <a:srgbClr val="6F2927"/>
              </a:solidFill>
              <a:latin typeface="+mn-lt"/>
            </a:endParaRPr>
          </a:p>
          <a:p>
            <a:pPr algn="r"/>
            <a:r>
              <a:rPr lang="en-US" sz="1200" i="1" u="sng">
                <a:solidFill>
                  <a:srgbClr val="6F2927"/>
                </a:solidFill>
                <a:latin typeface="+mn-lt"/>
              </a:rPr>
              <a:t>Lege 319/</a:t>
            </a:r>
            <a:r>
              <a:rPr lang="ro-RO" sz="1200" i="1" u="sng">
                <a:solidFill>
                  <a:srgbClr val="6F2927"/>
                </a:solidFill>
                <a:latin typeface="+mn-lt"/>
              </a:rPr>
              <a:t>2006</a:t>
            </a:r>
            <a:r>
              <a:rPr lang="en-US" sz="1200" i="1" u="sng">
                <a:solidFill>
                  <a:srgbClr val="6F2927"/>
                </a:solidFill>
                <a:latin typeface="+mn-lt"/>
              </a:rPr>
              <a:t>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privin</a:t>
            </a:r>
            <a:r>
              <a:rPr lang="ro-RO" sz="1200" i="1" dirty="0">
                <a:solidFill>
                  <a:srgbClr val="6F2927"/>
                </a:solidFill>
                <a:latin typeface="+mn-lt"/>
              </a:rPr>
              <a:t>d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securitatea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 </a:t>
            </a:r>
            <a:r>
              <a:rPr lang="ro-RO" sz="1200" i="1" dirty="0">
                <a:solidFill>
                  <a:srgbClr val="6F2927"/>
                </a:solidFill>
                <a:latin typeface="+mn-lt"/>
              </a:rPr>
              <a:t>î</a:t>
            </a:r>
            <a:r>
              <a:rPr lang="en-US" sz="1200" i="1" dirty="0">
                <a:solidFill>
                  <a:srgbClr val="6F2927"/>
                </a:solidFill>
                <a:latin typeface="+mn-lt"/>
              </a:rPr>
              <a:t>n </a:t>
            </a:r>
            <a:r>
              <a:rPr lang="en-US" sz="1200" i="1" dirty="0" err="1">
                <a:solidFill>
                  <a:srgbClr val="6F2927"/>
                </a:solidFill>
                <a:latin typeface="+mn-lt"/>
              </a:rPr>
              <a:t>munc</a:t>
            </a:r>
            <a:r>
              <a:rPr lang="ro-RO" sz="1200" i="1" dirty="0">
                <a:solidFill>
                  <a:srgbClr val="6F2927"/>
                </a:solidFill>
                <a:latin typeface="+mn-lt"/>
              </a:rPr>
              <a:t>ă</a:t>
            </a:r>
          </a:p>
          <a:p>
            <a:pPr algn="r"/>
            <a:r>
              <a:rPr lang="ro-RO" sz="1200" i="1" dirty="0">
                <a:solidFill>
                  <a:srgbClr val="6F2927"/>
                </a:solidFill>
                <a:latin typeface="+mn-lt"/>
              </a:rPr>
              <a:t>etc. etc. etc.</a:t>
            </a:r>
            <a:endParaRPr lang="en-US" sz="1200" i="1" dirty="0">
              <a:solidFill>
                <a:srgbClr val="6F2927"/>
              </a:solidFill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3959917" y="3537014"/>
            <a:ext cx="5544766" cy="1"/>
          </a:xfrm>
          <a:prstGeom prst="line">
            <a:avLst/>
          </a:prstGeom>
          <a:ln w="15875">
            <a:solidFill>
              <a:srgbClr val="6F2927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-1080782" y="3537013"/>
            <a:ext cx="5544766" cy="1"/>
          </a:xfrm>
          <a:prstGeom prst="line">
            <a:avLst/>
          </a:prstGeom>
          <a:ln w="15875">
            <a:solidFill>
              <a:srgbClr val="6F2927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323410" y="1772769"/>
            <a:ext cx="1368192" cy="36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lang="ro-RO" sz="1200" dirty="0">
                <a:solidFill>
                  <a:srgbClr val="6F2927"/>
                </a:solidFill>
                <a:latin typeface="+mn-lt"/>
                <a:cs typeface="+mn-cs"/>
              </a:rPr>
              <a:t>Angajarea personalului și plata acestuia</a:t>
            </a:r>
            <a:endParaRPr lang="en-US" sz="1200" dirty="0">
              <a:solidFill>
                <a:srgbClr val="6F2927"/>
              </a:solidFill>
              <a:latin typeface="+mn-lt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1691602" y="1808774"/>
            <a:ext cx="5040700" cy="68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sz="1600" dirty="0">
                <a:solidFill>
                  <a:srgbClr val="6F2927"/>
                </a:solidFill>
                <a:latin typeface="+mn-lt"/>
              </a:rPr>
              <a:t>Problemele privitoare la dreptul muncii pot fi gestionate de administrator sau de un specialist angajat (atestat ITM), recomandabil datorită complexității domeniului</a:t>
            </a:r>
            <a:endParaRPr lang="en-US" sz="1600" dirty="0">
              <a:solidFill>
                <a:srgbClr val="6F2927"/>
              </a:solidFill>
              <a:latin typeface="+mn-lt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323407" y="2996939"/>
            <a:ext cx="1368192" cy="36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lang="ro-RO" sz="1200" dirty="0">
                <a:solidFill>
                  <a:srgbClr val="6F2927"/>
                </a:solidFill>
                <a:latin typeface="+mn-lt"/>
                <a:cs typeface="+mn-cs"/>
              </a:rPr>
              <a:t>Relația (fiscală)  cu autoritățile</a:t>
            </a:r>
            <a:endParaRPr lang="en-US" sz="1200" dirty="0">
              <a:solidFill>
                <a:srgbClr val="6F2927"/>
              </a:solidFill>
              <a:latin typeface="+mn-lt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691599" y="3032944"/>
            <a:ext cx="5040700" cy="68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sz="1600" dirty="0">
                <a:solidFill>
                  <a:srgbClr val="6F2927"/>
                </a:solidFill>
                <a:latin typeface="+mn-lt"/>
              </a:rPr>
              <a:t>Taxele și impozitele – Codul Fiscal și legile conexe</a:t>
            </a:r>
          </a:p>
          <a:p>
            <a:r>
              <a:rPr lang="ro-RO" sz="1600" dirty="0">
                <a:solidFill>
                  <a:srgbClr val="6F2927"/>
                </a:solidFill>
                <a:latin typeface="+mn-lt"/>
              </a:rPr>
              <a:t>Taxele locale</a:t>
            </a:r>
          </a:p>
          <a:p>
            <a:endParaRPr lang="ro-RO" sz="1600" dirty="0">
              <a:solidFill>
                <a:srgbClr val="6F2927"/>
              </a:solidFill>
              <a:latin typeface="+mn-lt"/>
            </a:endParaRPr>
          </a:p>
          <a:p>
            <a:r>
              <a:rPr lang="ro-RO" sz="1600" dirty="0">
                <a:solidFill>
                  <a:srgbClr val="6F2927"/>
                </a:solidFill>
                <a:latin typeface="+mn-lt"/>
              </a:rPr>
              <a:t>Agenția Națională de Administrare Fiscală (ANAF)</a:t>
            </a:r>
          </a:p>
          <a:p>
            <a:pPr defTabSz="812800"/>
            <a:r>
              <a:rPr lang="ro-RO" sz="1600" dirty="0">
                <a:solidFill>
                  <a:srgbClr val="6F2927"/>
                </a:solidFill>
                <a:latin typeface="+mn-lt"/>
              </a:rPr>
              <a:t>	Garda Financiară</a:t>
            </a:r>
          </a:p>
          <a:p>
            <a:pPr defTabSz="812800"/>
            <a:r>
              <a:rPr lang="ro-RO" sz="1600" dirty="0">
                <a:solidFill>
                  <a:srgbClr val="6F2927"/>
                </a:solidFill>
                <a:latin typeface="+mn-lt"/>
              </a:rPr>
              <a:t>	Dir. Gen. a Finanțelor Publice Județeană</a:t>
            </a:r>
          </a:p>
          <a:p>
            <a:pPr defTabSz="812800"/>
            <a:r>
              <a:rPr lang="ro-RO" sz="1600" dirty="0">
                <a:solidFill>
                  <a:srgbClr val="6F2927"/>
                </a:solidFill>
                <a:latin typeface="+mn-lt"/>
              </a:rPr>
              <a:t>	Dir. Gen. de Administrare a Marilor Contribuabili</a:t>
            </a:r>
          </a:p>
          <a:p>
            <a:pPr defTabSz="812800"/>
            <a:r>
              <a:rPr lang="ro-RO" sz="1600" dirty="0">
                <a:solidFill>
                  <a:srgbClr val="6F2927"/>
                </a:solidFill>
                <a:latin typeface="+mn-lt"/>
              </a:rPr>
              <a:t>	Dir. Gen. Coordonare Inspecție Fiscală</a:t>
            </a:r>
          </a:p>
          <a:p>
            <a:pPr defTabSz="812800"/>
            <a:r>
              <a:rPr lang="ro-RO" sz="1600" dirty="0">
                <a:solidFill>
                  <a:srgbClr val="6F2927"/>
                </a:solidFill>
                <a:latin typeface="+mn-lt"/>
              </a:rPr>
              <a:t>	Autoritatea Națională a Vămilor</a:t>
            </a:r>
          </a:p>
          <a:p>
            <a:pPr defTabSz="812800"/>
            <a:endParaRPr lang="ro-RO" sz="1600" dirty="0">
              <a:solidFill>
                <a:srgbClr val="6F2927"/>
              </a:solidFill>
              <a:latin typeface="+mn-lt"/>
            </a:endParaRPr>
          </a:p>
          <a:p>
            <a:pPr defTabSz="812800"/>
            <a:r>
              <a:rPr lang="ro-RO" sz="1600">
                <a:solidFill>
                  <a:srgbClr val="6F2927"/>
                </a:solidFill>
                <a:latin typeface="+mn-lt"/>
              </a:rPr>
              <a:t>Obligații generale:</a:t>
            </a:r>
            <a:endParaRPr lang="ro-RO" sz="1600" dirty="0">
              <a:solidFill>
                <a:srgbClr val="6F2927"/>
              </a:solidFill>
              <a:latin typeface="+mn-lt"/>
            </a:endParaRPr>
          </a:p>
          <a:p>
            <a:pPr defTabSz="812800"/>
            <a:r>
              <a:rPr lang="ro-RO" sz="1600" dirty="0">
                <a:solidFill>
                  <a:srgbClr val="6F2927"/>
                </a:solidFill>
                <a:latin typeface="+mn-lt"/>
              </a:rPr>
              <a:t>Înștiințarea contribuabilului cu privire la inspecția fiscală</a:t>
            </a:r>
          </a:p>
          <a:p>
            <a:pPr defTabSz="812800"/>
            <a:r>
              <a:rPr lang="ro-RO" sz="1600" dirty="0">
                <a:solidFill>
                  <a:srgbClr val="6F2927"/>
                </a:solidFill>
                <a:latin typeface="+mn-lt"/>
              </a:rPr>
              <a:t>Colaborarea contribuabilului la inspecția fiscală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6" grpId="0"/>
      <p:bldP spid="7" grpId="0"/>
      <p:bldP spid="13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323410" y="1268700"/>
            <a:ext cx="1872260" cy="280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ROF </a:t>
            </a:r>
            <a:r>
              <a:rPr lang="ro-RO" sz="1400">
                <a:solidFill>
                  <a:srgbClr val="6F2927"/>
                </a:solidFill>
                <a:latin typeface="+mn-lt"/>
              </a:rPr>
              <a:t>OAR 2011</a:t>
            </a:r>
            <a:endParaRPr lang="ro-RO" sz="1400" dirty="0">
              <a:solidFill>
                <a:srgbClr val="6F2927"/>
              </a:solidFill>
              <a:latin typeface="+mn-lt"/>
            </a:endParaRP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A</a:t>
            </a:r>
            <a:r>
              <a:rPr lang="en-US" sz="1400" dirty="0">
                <a:solidFill>
                  <a:srgbClr val="6F2927"/>
                </a:solidFill>
                <a:latin typeface="+mn-lt"/>
              </a:rPr>
              <a:t>RT</a:t>
            </a:r>
            <a:r>
              <a:rPr lang="en-US" sz="1400">
                <a:solidFill>
                  <a:srgbClr val="6F2927"/>
                </a:solidFill>
                <a:latin typeface="+mn-lt"/>
              </a:rPr>
              <a:t>. </a:t>
            </a:r>
            <a:r>
              <a:rPr lang="ro-RO" sz="1400">
                <a:solidFill>
                  <a:srgbClr val="6F2927"/>
                </a:solidFill>
                <a:latin typeface="+mn-lt"/>
              </a:rPr>
              <a:t>86</a:t>
            </a:r>
            <a:endParaRPr lang="ro-RO" sz="1400" dirty="0">
              <a:solidFill>
                <a:srgbClr val="6F2927"/>
              </a:solidFill>
              <a:latin typeface="+mn-lt"/>
            </a:endParaRP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Finalizarea contracte-lor angajate, Cerere scrisă cu min. 60 de zile înainte, Cedarea contractelor la radie-rea BIA din Tabloul Național al Arhitecților</a:t>
            </a:r>
          </a:p>
          <a:p>
            <a:pPr algn="just"/>
            <a:endParaRPr lang="ro-RO" sz="1400" dirty="0">
              <a:solidFill>
                <a:srgbClr val="6F2927"/>
              </a:solidFill>
              <a:latin typeface="+mn-lt"/>
            </a:endParaRP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Înregistrarea închiderii activității fiscale.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08" y="332570"/>
            <a:ext cx="8363392" cy="360050"/>
          </a:xfrm>
        </p:spPr>
        <p:txBody>
          <a:bodyPr/>
          <a:lstStyle/>
          <a:p>
            <a:pPr>
              <a:buNone/>
            </a:pPr>
            <a:r>
              <a:rPr lang="ro-RO" sz="1800" b="1" cap="small" dirty="0">
                <a:solidFill>
                  <a:srgbClr val="6F2927"/>
                </a:solidFill>
              </a:rPr>
              <a:t>Închiderea activității entităților în cadrul cărora se poate exercita dreptul de semnătură</a:t>
            </a:r>
            <a:endParaRPr lang="ro-RO" sz="1600" b="1" cap="small" dirty="0">
              <a:solidFill>
                <a:srgbClr val="6F2927"/>
              </a:solidFill>
            </a:endParaRPr>
          </a:p>
          <a:p>
            <a:pPr>
              <a:buNone/>
            </a:pPr>
            <a:endParaRPr lang="en-US" sz="1800" b="1" dirty="0">
              <a:solidFill>
                <a:srgbClr val="6F29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91850" y="6570476"/>
            <a:ext cx="5544770" cy="170984"/>
          </a:xfr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vi-VN" sz="1000" b="1" cap="small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Conferința de legislație OAR | avocat Marius Vulcan, arhitect Alexandru Găvozdea © OAR 2011-2017. Toate drepturile rezervate pentru materialul conținut.</a:t>
            </a:r>
            <a:endParaRPr lang="en-US" sz="1000" b="1" cap="small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23410" y="764630"/>
            <a:ext cx="1368192" cy="36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lang="ro-RO" sz="1200" dirty="0">
                <a:solidFill>
                  <a:srgbClr val="6F2927"/>
                </a:solidFill>
                <a:latin typeface="+mn-lt"/>
                <a:cs typeface="+mn-cs"/>
              </a:rPr>
              <a:t>Biroul inidividual de arhitectură</a:t>
            </a:r>
            <a:endParaRPr lang="en-US" sz="1200" dirty="0">
              <a:solidFill>
                <a:srgbClr val="6F2927"/>
              </a:solidFill>
              <a:latin typeface="+mn-lt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4824034" y="2672896"/>
            <a:ext cx="3816528" cy="0"/>
          </a:xfrm>
          <a:prstGeom prst="line">
            <a:avLst/>
          </a:prstGeom>
          <a:ln w="15875">
            <a:solidFill>
              <a:srgbClr val="6F2927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503437" y="2672894"/>
            <a:ext cx="3816529" cy="2"/>
          </a:xfrm>
          <a:prstGeom prst="line">
            <a:avLst/>
          </a:prstGeom>
          <a:ln w="15875">
            <a:solidFill>
              <a:srgbClr val="6F2927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411702" y="764631"/>
            <a:ext cx="1368192" cy="36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lang="ro-RO" sz="1200" dirty="0">
                <a:solidFill>
                  <a:srgbClr val="6F2927"/>
                </a:solidFill>
                <a:latin typeface="+mn-lt"/>
                <a:cs typeface="+mn-cs"/>
              </a:rPr>
              <a:t>Birouri asociate de arhitectură</a:t>
            </a:r>
            <a:endParaRPr lang="en-US" sz="1200" dirty="0">
              <a:solidFill>
                <a:srgbClr val="6F2927"/>
              </a:solidFill>
              <a:latin typeface="+mn-lt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2411700" y="1268700"/>
            <a:ext cx="2160302" cy="280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ROF </a:t>
            </a:r>
            <a:r>
              <a:rPr lang="ro-RO" sz="1400">
                <a:solidFill>
                  <a:srgbClr val="6F2927"/>
                </a:solidFill>
                <a:latin typeface="+mn-lt"/>
              </a:rPr>
              <a:t>OAR 2011</a:t>
            </a:r>
            <a:endParaRPr lang="ro-RO" sz="1400" dirty="0">
              <a:solidFill>
                <a:srgbClr val="6F2927"/>
              </a:solidFill>
              <a:latin typeface="+mn-lt"/>
            </a:endParaRP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A</a:t>
            </a:r>
            <a:r>
              <a:rPr lang="en-US" sz="1400" dirty="0">
                <a:solidFill>
                  <a:srgbClr val="6F2927"/>
                </a:solidFill>
                <a:latin typeface="+mn-lt"/>
              </a:rPr>
              <a:t>RT</a:t>
            </a:r>
            <a:r>
              <a:rPr lang="en-US" sz="1400">
                <a:solidFill>
                  <a:srgbClr val="6F2927"/>
                </a:solidFill>
                <a:latin typeface="+mn-lt"/>
              </a:rPr>
              <a:t>. </a:t>
            </a:r>
            <a:r>
              <a:rPr lang="ro-RO" sz="1400">
                <a:solidFill>
                  <a:srgbClr val="6F2927"/>
                </a:solidFill>
                <a:latin typeface="+mn-lt"/>
              </a:rPr>
              <a:t>89</a:t>
            </a:r>
            <a:endParaRPr lang="ro-RO" sz="1400" dirty="0">
              <a:solidFill>
                <a:srgbClr val="6F2927"/>
              </a:solidFill>
              <a:latin typeface="+mn-lt"/>
            </a:endParaRP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Desființare stabilită prin convenția de înființare, Anunțul Filialei / Filialelor, Continuarea activității BIA</a:t>
            </a:r>
          </a:p>
          <a:p>
            <a:pPr algn="just"/>
            <a:endParaRPr lang="ro-RO" sz="1400" dirty="0">
              <a:solidFill>
                <a:srgbClr val="6F2927"/>
              </a:solidFill>
              <a:latin typeface="+mn-lt"/>
            </a:endParaRP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Înregistrarea închiderii activității fiscale.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16200000" flipH="1">
            <a:off x="2663738" y="2672894"/>
            <a:ext cx="3816530" cy="6"/>
          </a:xfrm>
          <a:prstGeom prst="line">
            <a:avLst/>
          </a:prstGeom>
          <a:ln w="15875">
            <a:solidFill>
              <a:srgbClr val="6F2927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572004" y="764631"/>
            <a:ext cx="1944266" cy="36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lang="ro-RO" sz="1200" dirty="0">
                <a:solidFill>
                  <a:srgbClr val="6F2927"/>
                </a:solidFill>
                <a:latin typeface="+mn-lt"/>
                <a:cs typeface="+mn-cs"/>
              </a:rPr>
              <a:t>Societăți civile profesionale de arhitectură</a:t>
            </a:r>
            <a:endParaRPr lang="en-US" sz="1200" dirty="0">
              <a:solidFill>
                <a:srgbClr val="6F2927"/>
              </a:solidFill>
              <a:latin typeface="+mn-lt"/>
              <a:cs typeface="+mn-cs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4572002" y="1268700"/>
            <a:ext cx="2160302" cy="3096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ROF </a:t>
            </a:r>
            <a:r>
              <a:rPr lang="ro-RO" sz="1400">
                <a:solidFill>
                  <a:srgbClr val="6F2927"/>
                </a:solidFill>
                <a:latin typeface="+mn-lt"/>
              </a:rPr>
              <a:t>OAR 2011</a:t>
            </a:r>
            <a:endParaRPr lang="ro-RO" sz="1400" dirty="0">
              <a:solidFill>
                <a:srgbClr val="6F2927"/>
              </a:solidFill>
              <a:latin typeface="+mn-lt"/>
            </a:endParaRP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A</a:t>
            </a:r>
            <a:r>
              <a:rPr lang="en-US" sz="1400" dirty="0">
                <a:solidFill>
                  <a:srgbClr val="6F2927"/>
                </a:solidFill>
                <a:latin typeface="+mn-lt"/>
              </a:rPr>
              <a:t>RT</a:t>
            </a:r>
            <a:r>
              <a:rPr lang="en-US" sz="1400">
                <a:solidFill>
                  <a:srgbClr val="6F2927"/>
                </a:solidFill>
                <a:latin typeface="+mn-lt"/>
              </a:rPr>
              <a:t>. </a:t>
            </a:r>
            <a:r>
              <a:rPr lang="ro-RO" sz="1400">
                <a:solidFill>
                  <a:srgbClr val="6F2927"/>
                </a:solidFill>
                <a:latin typeface="+mn-lt"/>
              </a:rPr>
              <a:t>92</a:t>
            </a:r>
            <a:endParaRPr lang="ro-RO" sz="1400" dirty="0">
              <a:solidFill>
                <a:srgbClr val="6F2927"/>
              </a:solidFill>
              <a:latin typeface="+mn-lt"/>
            </a:endParaRP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Desființare stabilită prin contractul de societate și statut, Anunțul Filialei / Filialelor</a:t>
            </a:r>
          </a:p>
          <a:p>
            <a:pPr algn="just"/>
            <a:endParaRPr lang="ro-RO" sz="1400" dirty="0">
              <a:solidFill>
                <a:srgbClr val="6F2927"/>
              </a:solidFill>
              <a:latin typeface="+mn-lt"/>
            </a:endParaRP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Înregistrarea închiderii activității fiscale.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6732306" y="764631"/>
            <a:ext cx="1944266" cy="36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lang="ro-RO" sz="1200" dirty="0">
                <a:solidFill>
                  <a:srgbClr val="6F2927"/>
                </a:solidFill>
                <a:latin typeface="+mn-lt"/>
                <a:cs typeface="+mn-cs"/>
              </a:rPr>
              <a:t>Societăți comerciale de proiectare</a:t>
            </a:r>
            <a:endParaRPr lang="en-US" sz="1200" dirty="0">
              <a:solidFill>
                <a:srgbClr val="6F2927"/>
              </a:solidFill>
              <a:latin typeface="+mn-lt"/>
              <a:cs typeface="+mn-cs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76320" y="1268700"/>
            <a:ext cx="2016286" cy="280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Legea 31/1990 privind societățile comerciale</a:t>
            </a: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 </a:t>
            </a: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Dizolvare, Radiere</a:t>
            </a:r>
          </a:p>
          <a:p>
            <a:pPr algn="just"/>
            <a:endParaRPr lang="ro-RO" sz="1400" dirty="0">
              <a:solidFill>
                <a:srgbClr val="6F2927"/>
              </a:solidFill>
              <a:latin typeface="+mn-lt"/>
            </a:endParaRPr>
          </a:p>
          <a:p>
            <a:pPr algn="just"/>
            <a:r>
              <a:rPr lang="ro-RO" sz="1400" dirty="0">
                <a:solidFill>
                  <a:srgbClr val="6F2927"/>
                </a:solidFill>
                <a:latin typeface="+mn-lt"/>
              </a:rPr>
              <a:t>Înregistrarea închiderii activității fiscale.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6" grpId="0"/>
      <p:bldP spid="13" grpId="0"/>
      <p:bldP spid="18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00" y="5589300"/>
            <a:ext cx="8641200" cy="1055010"/>
          </a:xfrm>
        </p:spPr>
        <p:txBody>
          <a:bodyPr rtlCol="0">
            <a:normAutofit fontScale="925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sz="2400" dirty="0">
                <a:solidFill>
                  <a:srgbClr val="A79393"/>
                </a:solidFill>
              </a:rPr>
              <a:t>Sesiunea 2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o-RO" sz="3600" cap="small" dirty="0">
                <a:solidFill>
                  <a:srgbClr val="A79393"/>
                </a:solidFill>
              </a:rPr>
              <a:t>Organizarea și desfășurarea profesiei de arhitect</a:t>
            </a:r>
            <a:endParaRPr lang="en-US" sz="3600" cap="small" dirty="0">
              <a:solidFill>
                <a:srgbClr val="A79393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55470" y="188550"/>
            <a:ext cx="756105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6700" b="1" i="0" u="none" strike="noStrike" kern="1200" cap="small" spc="0" normalizeH="0" baseline="0" noProof="0">
                <a:ln>
                  <a:noFill/>
                </a:ln>
                <a:solidFill>
                  <a:srgbClr val="A7939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Conferință </a:t>
            </a:r>
            <a:r>
              <a:rPr kumimoji="0" lang="ro-RO" sz="6700" b="1" i="0" u="none" strike="noStrike" kern="1200" cap="small" spc="0" normalizeH="0" baseline="0" noProof="0" dirty="0">
                <a:ln>
                  <a:noFill/>
                </a:ln>
                <a:solidFill>
                  <a:srgbClr val="A7939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 legislație </a:t>
            </a:r>
            <a:br>
              <a:rPr kumimoji="0" lang="ro-RO" sz="2700" b="0" i="0" u="none" strike="noStrike" kern="1200" cap="none" spc="0" normalizeH="0" baseline="0" noProof="0">
                <a:ln>
                  <a:noFill/>
                </a:ln>
                <a:solidFill>
                  <a:srgbClr val="A7939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A7939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895</Words>
  <Application>Microsoft Office PowerPoint</Application>
  <PresentationFormat>On-screen Show (4:3)</PresentationFormat>
  <Paragraphs>128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Conferință de legislație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Lucian Alexandru GAVOZDEA</dc:creator>
  <cp:lastModifiedBy>Marius Vulcan</cp:lastModifiedBy>
  <cp:revision>97</cp:revision>
  <dcterms:created xsi:type="dcterms:W3CDTF">2011-01-19T16:27:36Z</dcterms:created>
  <dcterms:modified xsi:type="dcterms:W3CDTF">2019-06-12T14:14:53Z</dcterms:modified>
</cp:coreProperties>
</file>